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12192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pdKz+50TZUs9Z+3ku0kRaPCdl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94648"/>
  </p:normalViewPr>
  <p:slideViewPr>
    <p:cSldViewPr snapToGrid="0">
      <p:cViewPr varScale="1">
        <p:scale>
          <a:sx n="117" d="100"/>
          <a:sy n="117" d="100"/>
        </p:scale>
        <p:origin x="24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914400"/>
            <a:ext cx="4572225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6f61935b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g2a6f61935b4_0_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2a6f61935b4_0_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6f61935b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g2a6f61935b4_0_2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2a6f61935b4_0_2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6f61935b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g2a6f61935b4_0_3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2a6f61935b4_0_3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6f61935b4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g2a6f61935b4_0_13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a6f61935b4_0_13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6f61935b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Google Shape;163;g2a6f61935b4_0_12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a6f61935b4_0_12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6f61935b4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g2a6f61935b4_0_14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a6f61935b4_0_14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6f61935b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2a6f61935b4_0_15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a6f61935b4_0_15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6f61935b4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g2a6f61935b4_0_11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2a6f61935b4_0_11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6f61935b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g2a6f61935b4_0_15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2a6f61935b4_0_15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" name="Google Shape;18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6f61935b4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g2a6f61935b4_0_16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2a6f61935b4_0_16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6f61935b4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g2a6f61935b4_0_17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2a6f61935b4_0_17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6f61935b4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" name="Google Shape;219;g2a6f61935b4_0_18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2a6f61935b4_0_18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6f61935b4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g2a6f61935b4_0_19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2a6f61935b4_0_19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p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1" name="Google Shape;291;p1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6f61935b4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g2a6f61935b4_0_2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a6f61935b4_0_2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" name="Google Shape;28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" name="Google Shape;38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" name="Google Shape;53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a6f61935b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g2a6f61935b4_0_9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2a6f61935b4_0_9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6f61935b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Google Shape;90;g2a6f61935b4_0_6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g2a6f61935b4_0_6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6f61935b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" name="Google Shape;102;g2a6f61935b4_0_4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2a6f61935b4_0_4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/>
          <p:nvPr/>
        </p:nvSpPr>
        <p:spPr>
          <a:xfrm>
            <a:off x="380898" y="5008975"/>
            <a:ext cx="9263100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996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4016"/>
              <a:buFont typeface="Arial"/>
              <a:buNone/>
            </a:pPr>
            <a:r>
              <a:rPr lang="en-US" sz="4016" b="0" i="0" u="none" strike="noStrike" cap="none">
                <a:solidFill>
                  <a:srgbClr val="2A2921"/>
                </a:solidFill>
                <a:latin typeface="Arial"/>
                <a:ea typeface="Arial"/>
                <a:cs typeface="Arial"/>
                <a:sym typeface="Arial"/>
              </a:rPr>
              <a:t>WeatherTech WorkForce Scheduling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738080" y="6007750"/>
            <a:ext cx="6965700" cy="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031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1260"/>
              <a:buFont typeface="Arial"/>
              <a:buNone/>
            </a:pPr>
            <a:r>
              <a:rPr lang="en-US" sz="1460" b="0" i="0" u="none" strike="noStrike" cap="none">
                <a:solidFill>
                  <a:srgbClr val="2A2921"/>
                </a:solidFill>
                <a:latin typeface="Arial"/>
                <a:ea typeface="Arial"/>
                <a:cs typeface="Arial"/>
                <a:sym typeface="Arial"/>
              </a:rPr>
              <a:t>Introduction to workforce scheduling optimization at WeatherTech cafes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1" descr="preencoded.png"/>
          <p:cNvPicPr preferRelativeResize="0"/>
          <p:nvPr/>
        </p:nvPicPr>
        <p:blipFill rotWithShape="1">
          <a:blip r:embed="rId3">
            <a:alphaModFix/>
          </a:blip>
          <a:srcRect t="20703" b="20703"/>
          <a:stretch/>
        </p:blipFill>
        <p:spPr>
          <a:xfrm>
            <a:off x="11151" y="11151"/>
            <a:ext cx="12188952" cy="476130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/>
        </p:nvSpPr>
        <p:spPr>
          <a:xfrm>
            <a:off x="9644000" y="5008975"/>
            <a:ext cx="2556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Presented By: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Sai Arvind Atluri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Amandeep Bhardwaj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Himani Porwal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6f61935b4_0_14"/>
          <p:cNvSpPr/>
          <p:nvPr/>
        </p:nvSpPr>
        <p:spPr>
          <a:xfrm>
            <a:off x="0" y="0"/>
            <a:ext cx="12189000" cy="1237800"/>
          </a:xfrm>
          <a:prstGeom prst="rect">
            <a:avLst/>
          </a:prstGeom>
          <a:solidFill>
            <a:srgbClr val="1455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2a6f61935b4_0_14"/>
          <p:cNvSpPr/>
          <p:nvPr/>
        </p:nvSpPr>
        <p:spPr>
          <a:xfrm>
            <a:off x="0" y="362812"/>
            <a:ext cx="12189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CONSTRAINTS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2a6f61935b4_0_14"/>
          <p:cNvSpPr/>
          <p:nvPr/>
        </p:nvSpPr>
        <p:spPr>
          <a:xfrm>
            <a:off x="476125" y="1624275"/>
            <a:ext cx="11224500" cy="4756200"/>
          </a:xfrm>
          <a:prstGeom prst="rect">
            <a:avLst/>
          </a:prstGeom>
          <a:noFill/>
          <a:ln w="25400" cap="flat" cmpd="sng">
            <a:solidFill>
              <a:srgbClr val="62A8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2a6f61935b4_0_14"/>
          <p:cNvSpPr/>
          <p:nvPr/>
        </p:nvSpPr>
        <p:spPr>
          <a:xfrm>
            <a:off x="761788" y="1927300"/>
            <a:ext cx="10533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000" b="1"/>
              <a:t>2. Working Hours Constraint for Part-Time Students: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3000" b="1" i="1"/>
          </a:p>
        </p:txBody>
      </p:sp>
      <p:sp>
        <p:nvSpPr>
          <p:cNvPr id="120" name="Google Shape;120;g2a6f61935b4_0_14"/>
          <p:cNvSpPr/>
          <p:nvPr/>
        </p:nvSpPr>
        <p:spPr>
          <a:xfrm>
            <a:off x="806939" y="2613150"/>
            <a:ext cx="101418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/>
              <a:t>We maintain a balance in part-time staffing, ensuring that the total hours worked by part-time employees each day are between 10 and 20 hours.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500"/>
          </a:p>
        </p:txBody>
      </p:sp>
      <p:sp>
        <p:nvSpPr>
          <p:cNvPr id="121" name="Google Shape;121;g2a6f61935b4_0_14"/>
          <p:cNvSpPr/>
          <p:nvPr/>
        </p:nvSpPr>
        <p:spPr>
          <a:xfrm>
            <a:off x="761800" y="4492700"/>
            <a:ext cx="10232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rgbClr val="E66922"/>
              </a:buClr>
              <a:buSzPts val="2000"/>
              <a:buFont typeface="Arial"/>
              <a:buNone/>
            </a:pPr>
            <a:r>
              <a:rPr lang="en-US" sz="3000" b="1">
                <a:solidFill>
                  <a:srgbClr val="E66922"/>
                </a:solidFill>
              </a:rPr>
              <a:t>Sum(Xpt,j,d,s * ShiftLength) ≥ 10</a:t>
            </a:r>
            <a:endParaRPr sz="3000" b="1">
              <a:solidFill>
                <a:srgbClr val="E66922"/>
              </a:solidFill>
            </a:endParaRPr>
          </a:p>
          <a:p>
            <a:pPr marL="0" marR="0" lvl="0" indent="0" algn="l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rgbClr val="E66922"/>
              </a:buClr>
              <a:buSzPts val="2000"/>
              <a:buFont typeface="Arial"/>
              <a:buNone/>
            </a:pPr>
            <a:endParaRPr sz="3000">
              <a:solidFill>
                <a:srgbClr val="E66922"/>
              </a:solidFill>
            </a:endParaRPr>
          </a:p>
          <a:p>
            <a:pPr marL="0" lvl="0" indent="0" algn="l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rgbClr val="E66922"/>
              </a:buClr>
              <a:buSzPts val="2000"/>
              <a:buFont typeface="Arial"/>
              <a:buNone/>
            </a:pPr>
            <a:r>
              <a:rPr lang="en-US" sz="3000" b="1">
                <a:solidFill>
                  <a:srgbClr val="E66922"/>
                </a:solidFill>
              </a:rPr>
              <a:t>Sum(Xpt,j,d,s * ShiftLength) ≤ 20</a:t>
            </a:r>
            <a:endParaRPr sz="3000">
              <a:solidFill>
                <a:srgbClr val="E6692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6f61935b4_0_24"/>
          <p:cNvSpPr/>
          <p:nvPr/>
        </p:nvSpPr>
        <p:spPr>
          <a:xfrm>
            <a:off x="0" y="0"/>
            <a:ext cx="12189000" cy="1237800"/>
          </a:xfrm>
          <a:prstGeom prst="rect">
            <a:avLst/>
          </a:prstGeom>
          <a:solidFill>
            <a:srgbClr val="1455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2a6f61935b4_0_24"/>
          <p:cNvSpPr/>
          <p:nvPr/>
        </p:nvSpPr>
        <p:spPr>
          <a:xfrm>
            <a:off x="0" y="362812"/>
            <a:ext cx="12189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CONSTRAINTS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2a6f61935b4_0_24"/>
          <p:cNvSpPr/>
          <p:nvPr/>
        </p:nvSpPr>
        <p:spPr>
          <a:xfrm>
            <a:off x="476125" y="1624275"/>
            <a:ext cx="11224500" cy="4756200"/>
          </a:xfrm>
          <a:prstGeom prst="rect">
            <a:avLst/>
          </a:prstGeom>
          <a:noFill/>
          <a:ln w="25400" cap="flat" cmpd="sng">
            <a:solidFill>
              <a:srgbClr val="62A8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2a6f61935b4_0_24"/>
          <p:cNvSpPr/>
          <p:nvPr/>
        </p:nvSpPr>
        <p:spPr>
          <a:xfrm>
            <a:off x="761788" y="1927300"/>
            <a:ext cx="10533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98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lang="en-US" sz="3040" b="1" i="1">
                <a:solidFill>
                  <a:schemeClr val="dk1"/>
                </a:solidFill>
              </a:rPr>
              <a:t>3. Working Hours Constraint for Full-Time Employees:</a:t>
            </a:r>
            <a:endParaRPr sz="4000" b="1"/>
          </a:p>
          <a:p>
            <a:pPr marL="0" marR="0" lvl="0" indent="0" algn="l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3000" b="1" i="1"/>
          </a:p>
        </p:txBody>
      </p:sp>
      <p:sp>
        <p:nvSpPr>
          <p:cNvPr id="131" name="Google Shape;131;g2a6f61935b4_0_24"/>
          <p:cNvSpPr/>
          <p:nvPr/>
        </p:nvSpPr>
        <p:spPr>
          <a:xfrm>
            <a:off x="806939" y="2613150"/>
            <a:ext cx="101418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233636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We ensure full-time employees work a minimum of 40 hours per week</a:t>
            </a:r>
            <a:endParaRPr sz="2500"/>
          </a:p>
          <a:p>
            <a:pPr marL="0" marR="0" lvl="0" indent="0" algn="l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500"/>
          </a:p>
        </p:txBody>
      </p:sp>
      <p:sp>
        <p:nvSpPr>
          <p:cNvPr id="132" name="Google Shape;132;g2a6f61935b4_0_24"/>
          <p:cNvSpPr/>
          <p:nvPr/>
        </p:nvSpPr>
        <p:spPr>
          <a:xfrm>
            <a:off x="761800" y="4492700"/>
            <a:ext cx="10232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980"/>
              </a:lnSpc>
              <a:spcBef>
                <a:spcPts val="0"/>
              </a:spcBef>
              <a:spcAft>
                <a:spcPts val="0"/>
              </a:spcAft>
              <a:buClr>
                <a:srgbClr val="E66922"/>
              </a:buClr>
              <a:buSzPts val="2040"/>
              <a:buFont typeface="Arial"/>
              <a:buNone/>
            </a:pPr>
            <a:r>
              <a:rPr lang="en-US" sz="3000" b="1">
                <a:solidFill>
                  <a:srgbClr val="E66922"/>
                </a:solidFill>
              </a:rPr>
              <a:t>Sum(Xft,i,d,s * ShiftLength) ≥ 40</a:t>
            </a:r>
            <a:endParaRPr sz="3000" b="1">
              <a:solidFill>
                <a:srgbClr val="E6692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6f61935b4_0_34"/>
          <p:cNvSpPr/>
          <p:nvPr/>
        </p:nvSpPr>
        <p:spPr>
          <a:xfrm>
            <a:off x="0" y="0"/>
            <a:ext cx="12189000" cy="1237800"/>
          </a:xfrm>
          <a:prstGeom prst="rect">
            <a:avLst/>
          </a:prstGeom>
          <a:solidFill>
            <a:srgbClr val="1455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a6f61935b4_0_34"/>
          <p:cNvSpPr/>
          <p:nvPr/>
        </p:nvSpPr>
        <p:spPr>
          <a:xfrm>
            <a:off x="0" y="362812"/>
            <a:ext cx="12189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CONSTRAINTS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a6f61935b4_0_34"/>
          <p:cNvSpPr/>
          <p:nvPr/>
        </p:nvSpPr>
        <p:spPr>
          <a:xfrm>
            <a:off x="476125" y="1624275"/>
            <a:ext cx="11224500" cy="4756200"/>
          </a:xfrm>
          <a:prstGeom prst="rect">
            <a:avLst/>
          </a:prstGeom>
          <a:noFill/>
          <a:ln w="25400" cap="flat" cmpd="sng">
            <a:solidFill>
              <a:srgbClr val="62A8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2a6f61935b4_0_34"/>
          <p:cNvSpPr/>
          <p:nvPr/>
        </p:nvSpPr>
        <p:spPr>
          <a:xfrm>
            <a:off x="761788" y="1927300"/>
            <a:ext cx="10533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98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lang="en-US" sz="3000" b="1" i="1">
                <a:solidFill>
                  <a:schemeClr val="dk1"/>
                </a:solidFill>
              </a:rPr>
              <a:t>4. Day Off for Full-Time Employees:</a:t>
            </a:r>
            <a:endParaRPr sz="3000" b="1"/>
          </a:p>
          <a:p>
            <a:pPr marL="0" marR="0" lvl="0" indent="0" algn="l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3000" b="1" i="1"/>
          </a:p>
        </p:txBody>
      </p:sp>
      <p:sp>
        <p:nvSpPr>
          <p:cNvPr id="142" name="Google Shape;142;g2a6f61935b4_0_34"/>
          <p:cNvSpPr/>
          <p:nvPr/>
        </p:nvSpPr>
        <p:spPr>
          <a:xfrm>
            <a:off x="806939" y="2613150"/>
            <a:ext cx="101418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98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The total number of days full-time employees work each week is limited to one less than the total number of working days.</a:t>
            </a:r>
            <a:endParaRPr sz="2500"/>
          </a:p>
        </p:txBody>
      </p:sp>
      <p:sp>
        <p:nvSpPr>
          <p:cNvPr id="143" name="Google Shape;143;g2a6f61935b4_0_34"/>
          <p:cNvSpPr/>
          <p:nvPr/>
        </p:nvSpPr>
        <p:spPr>
          <a:xfrm>
            <a:off x="761800" y="4492700"/>
            <a:ext cx="10232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980"/>
              </a:lnSpc>
              <a:spcBef>
                <a:spcPts val="0"/>
              </a:spcBef>
              <a:spcAft>
                <a:spcPts val="0"/>
              </a:spcAft>
              <a:buClr>
                <a:srgbClr val="E66922"/>
              </a:buClr>
              <a:buSzPts val="2040"/>
              <a:buFont typeface="Arial"/>
              <a:buNone/>
            </a:pPr>
            <a:r>
              <a:rPr lang="en-US" sz="3000" b="1">
                <a:solidFill>
                  <a:srgbClr val="E66922"/>
                </a:solidFill>
              </a:rPr>
              <a:t>Sum(Xft,i,d) ≤ Number of Working Days per Week−1 </a:t>
            </a:r>
            <a:endParaRPr sz="3000" b="1">
              <a:solidFill>
                <a:srgbClr val="E66922"/>
              </a:solidFill>
            </a:endParaRPr>
          </a:p>
          <a:p>
            <a:pPr marL="0" marR="0" lvl="0" indent="0" algn="l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rgbClr val="E66922"/>
              </a:buClr>
              <a:buSzPts val="2000"/>
              <a:buFont typeface="Arial"/>
              <a:buNone/>
            </a:pPr>
            <a:endParaRPr sz="3000" b="1">
              <a:solidFill>
                <a:srgbClr val="E6692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/>
          <p:nvPr/>
        </p:nvSpPr>
        <p:spPr>
          <a:xfrm>
            <a:off x="95226" y="95226"/>
            <a:ext cx="11998500" cy="6665833"/>
          </a:xfrm>
          <a:prstGeom prst="rect">
            <a:avLst/>
          </a:prstGeom>
          <a:solidFill>
            <a:srgbClr val="62A8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10" descr="preencoded.png"/>
          <p:cNvPicPr preferRelativeResize="0"/>
          <p:nvPr/>
        </p:nvPicPr>
        <p:blipFill rotWithShape="1">
          <a:blip r:embed="rId3">
            <a:alphaModFix/>
          </a:blip>
          <a:srcRect t="8413" b="8412"/>
          <a:stretch/>
        </p:blipFill>
        <p:spPr>
          <a:xfrm>
            <a:off x="95226" y="95226"/>
            <a:ext cx="11998500" cy="666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0353" y="3081900"/>
            <a:ext cx="11703298" cy="72371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0"/>
          <p:cNvSpPr/>
          <p:nvPr/>
        </p:nvSpPr>
        <p:spPr>
          <a:xfrm>
            <a:off x="44675" y="3081900"/>
            <a:ext cx="121890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34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5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GUROBI MODEL</a:t>
            </a:r>
            <a:endParaRPr sz="5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6f61935b4_0_135"/>
          <p:cNvSpPr/>
          <p:nvPr/>
        </p:nvSpPr>
        <p:spPr>
          <a:xfrm>
            <a:off x="0" y="0"/>
            <a:ext cx="12189000" cy="1237800"/>
          </a:xfrm>
          <a:prstGeom prst="rect">
            <a:avLst/>
          </a:prstGeom>
          <a:solidFill>
            <a:srgbClr val="1455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2a6f61935b4_0_135"/>
          <p:cNvSpPr/>
          <p:nvPr/>
        </p:nvSpPr>
        <p:spPr>
          <a:xfrm>
            <a:off x="0" y="362812"/>
            <a:ext cx="12189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DATA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2a6f61935b4_0_135"/>
          <p:cNvSpPr/>
          <p:nvPr/>
        </p:nvSpPr>
        <p:spPr>
          <a:xfrm>
            <a:off x="476125" y="1592450"/>
            <a:ext cx="11224500" cy="4788000"/>
          </a:xfrm>
          <a:prstGeom prst="rect">
            <a:avLst/>
          </a:prstGeom>
          <a:noFill/>
          <a:ln w="25400" cap="flat" cmpd="sng">
            <a:solidFill>
              <a:srgbClr val="62A8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5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Constants</a:t>
            </a:r>
            <a:endParaRPr sz="185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FT_EMPLOYEES = </a:t>
            </a:r>
            <a:r>
              <a:rPr lang="en-US" sz="185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18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85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Number of full-time employees</a:t>
            </a:r>
            <a:endParaRPr sz="185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FT_HOURLY_WAGE = </a:t>
            </a:r>
            <a:r>
              <a:rPr lang="en-US" sz="185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endParaRPr sz="1850" b="1">
              <a:solidFill>
                <a:srgbClr val="116644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FT_SHIFT_LENGTH = </a:t>
            </a:r>
            <a:r>
              <a:rPr lang="en-US" sz="185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8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85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Full-time shift length in hours</a:t>
            </a:r>
            <a:endParaRPr sz="1850" b="1">
              <a:solidFill>
                <a:srgbClr val="116644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50" b="1">
              <a:solidFill>
                <a:srgbClr val="116644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PT_EMPLOYEES = </a:t>
            </a:r>
            <a:r>
              <a:rPr lang="en-US" sz="185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19</a:t>
            </a:r>
            <a:r>
              <a:rPr lang="en-US" sz="18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5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Number of part-time employees</a:t>
            </a:r>
            <a:endParaRPr sz="1850" b="1">
              <a:solidFill>
                <a:srgbClr val="116644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PT_HOURLY_WAGE = </a:t>
            </a:r>
            <a:r>
              <a:rPr lang="en-US" sz="185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endParaRPr sz="185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PT_SHIFT_LENGTH = </a:t>
            </a:r>
            <a:r>
              <a:rPr lang="en-US" sz="185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18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85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Part-time shift length in hours</a:t>
            </a:r>
            <a:endParaRPr sz="185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5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DAYS = [</a:t>
            </a:r>
            <a:r>
              <a:rPr lang="en-US" sz="18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"Mon"</a:t>
            </a:r>
            <a:r>
              <a:rPr lang="en-US" sz="18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"Tue"</a:t>
            </a:r>
            <a:r>
              <a:rPr lang="en-US" sz="18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"Wed"</a:t>
            </a:r>
            <a:r>
              <a:rPr lang="en-US" sz="18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"Thu"</a:t>
            </a:r>
            <a:r>
              <a:rPr lang="en-US" sz="18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"Fri"</a:t>
            </a:r>
            <a:r>
              <a:rPr lang="en-US" sz="18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"Sat"</a:t>
            </a:r>
            <a:r>
              <a:rPr lang="en-US" sz="18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"Sun"</a:t>
            </a:r>
            <a:r>
              <a:rPr lang="en-US" sz="18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8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FT_SHIFT_TIMES = [</a:t>
            </a:r>
            <a:r>
              <a:rPr lang="en-US" sz="18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"Morning"</a:t>
            </a:r>
            <a:r>
              <a:rPr lang="en-US" sz="18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"Evening"</a:t>
            </a:r>
            <a:r>
              <a:rPr lang="en-US" sz="18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  </a:t>
            </a:r>
            <a:r>
              <a:rPr lang="en-US" sz="185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Morning: 7am-3pm, Evening: 3pm-11pm</a:t>
            </a:r>
            <a:endParaRPr sz="18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6f61935b4_0_128"/>
          <p:cNvSpPr/>
          <p:nvPr/>
        </p:nvSpPr>
        <p:spPr>
          <a:xfrm>
            <a:off x="0" y="0"/>
            <a:ext cx="12189000" cy="1237800"/>
          </a:xfrm>
          <a:prstGeom prst="rect">
            <a:avLst/>
          </a:prstGeom>
          <a:solidFill>
            <a:srgbClr val="1455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2a6f61935b4_0_128"/>
          <p:cNvSpPr/>
          <p:nvPr/>
        </p:nvSpPr>
        <p:spPr>
          <a:xfrm>
            <a:off x="0" y="362812"/>
            <a:ext cx="12189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DATA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2a6f61935b4_0_128"/>
          <p:cNvSpPr/>
          <p:nvPr/>
        </p:nvSpPr>
        <p:spPr>
          <a:xfrm>
            <a:off x="476125" y="1592450"/>
            <a:ext cx="11224500" cy="4788000"/>
          </a:xfrm>
          <a:prstGeom prst="rect">
            <a:avLst/>
          </a:prstGeom>
          <a:noFill/>
          <a:ln w="25400" cap="flat" cmpd="sng">
            <a:solidFill>
              <a:srgbClr val="62A8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Part-time shift times: each shift is 4 hours</a:t>
            </a:r>
            <a:endParaRPr sz="180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PT_SHIFT_TIMES = [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"7am-11am"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"9am-1pm"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"11am-3pm"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"1pm-5pm"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"3pm-7pm"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80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"5pm-9pm"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"7pm-11pm"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"9pm-11pm"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80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PT_SHIFT_PERIODS = [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"7am-9am"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"9am-11am"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"11am-1pm"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"1pm-3pm"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80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"3pm-5pm"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"5pm-7pm"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"7pm-9pm"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"9pm-11pm"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80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Define shift periods to manage overlapping shifts</a:t>
            </a:r>
            <a:endParaRPr sz="180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shift_periods = {</a:t>
            </a:r>
            <a:endParaRPr sz="180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"7am-11am"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"7am-9am"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"9am-11am"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"9am-1pm"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"9am-11am"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"11am-1pm"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80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"11am-3pm"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"11am-1pm"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"1pm-3pm"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"1pm-5pm"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"1pm-3pm"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"3pm-5pm"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80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"3pm-7pm"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"3pm-5pm"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"5pm-7pm"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"5pm-9pm"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"5pm-7pm"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"7pm-9pm"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80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"7pm-11pm"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"7pm-9pm"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"9pm-11pm"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"9pm-11pm"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"9pm-11pm"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80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6f61935b4_0_143"/>
          <p:cNvSpPr/>
          <p:nvPr/>
        </p:nvSpPr>
        <p:spPr>
          <a:xfrm>
            <a:off x="0" y="0"/>
            <a:ext cx="12189000" cy="1237800"/>
          </a:xfrm>
          <a:prstGeom prst="rect">
            <a:avLst/>
          </a:prstGeom>
          <a:solidFill>
            <a:srgbClr val="1455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a6f61935b4_0_143"/>
          <p:cNvSpPr/>
          <p:nvPr/>
        </p:nvSpPr>
        <p:spPr>
          <a:xfrm>
            <a:off x="0" y="362812"/>
            <a:ext cx="12189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DATA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2a6f61935b4_0_143"/>
          <p:cNvSpPr/>
          <p:nvPr/>
        </p:nvSpPr>
        <p:spPr>
          <a:xfrm>
            <a:off x="476125" y="1592450"/>
            <a:ext cx="11224500" cy="4788000"/>
          </a:xfrm>
          <a:prstGeom prst="rect">
            <a:avLst/>
          </a:prstGeom>
          <a:noFill/>
          <a:ln w="25400" cap="flat" cmpd="sng">
            <a:solidFill>
              <a:srgbClr val="62A8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Staffing requirements for full-time employees</a:t>
            </a:r>
            <a:endParaRPr sz="180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FT_REQ_FALL_SPRING = {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"Mon"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"Morning"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80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"Evening"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80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80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"Tue"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"Morning"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80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"Evening"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80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80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"Wed"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"Morning"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80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"Evening"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80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80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"Thu"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"Morning"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80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"Evening"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80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80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"Fri"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"Morning"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80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"Evening"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80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80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"Sat"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"Morning"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80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"Evening"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80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80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"Sun"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"Morning"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80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"Evening"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80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80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 sz="180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6f61935b4_0_151"/>
          <p:cNvSpPr/>
          <p:nvPr/>
        </p:nvSpPr>
        <p:spPr>
          <a:xfrm>
            <a:off x="0" y="0"/>
            <a:ext cx="12189000" cy="1237800"/>
          </a:xfrm>
          <a:prstGeom prst="rect">
            <a:avLst/>
          </a:prstGeom>
          <a:solidFill>
            <a:srgbClr val="1455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2a6f61935b4_0_151"/>
          <p:cNvSpPr/>
          <p:nvPr/>
        </p:nvSpPr>
        <p:spPr>
          <a:xfrm>
            <a:off x="0" y="362812"/>
            <a:ext cx="12189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DATA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2a6f61935b4_0_151"/>
          <p:cNvSpPr/>
          <p:nvPr/>
        </p:nvSpPr>
        <p:spPr>
          <a:xfrm>
            <a:off x="476125" y="1592450"/>
            <a:ext cx="11224500" cy="5000700"/>
          </a:xfrm>
          <a:prstGeom prst="rect">
            <a:avLst/>
          </a:prstGeom>
          <a:noFill/>
          <a:ln w="25400" cap="flat" cmpd="sng">
            <a:solidFill>
              <a:srgbClr val="62A8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Staffing requirements for part-time employees for each 2-hour block</a:t>
            </a:r>
            <a:endParaRPr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PT_REQ_FALL_SPRING_NEW = {</a:t>
            </a:r>
            <a:endParaRPr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"Mon"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"7am-9am"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"9am-11am"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"11am-1pm"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"1pm-3pm"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"3pm-5pm"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"5pm-7pm"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"7pm-9pm"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"9pm-11pm"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"Tue"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"7am-9am"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"9am-11am"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"11am-1pm"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"1pm-3pm"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"3pm-5pm"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"5pm-7pm"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"7pm-9pm"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"9pm-11pm"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"Wed"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"7am-9am"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"9am-11am"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"11am-1pm"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"1pm-3pm"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"3pm-5pm"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"5pm-7pm"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"7pm-9pm"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"9pm-11pm"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"Thu"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"7am-9am"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"9am-11am"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"11am-1pm"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"1pm-3pm"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"3pm-5pm"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"5pm-7pm"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"7pm-9pm"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"9pm-11pm"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"Fri"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"7am-9am"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"9am-11am"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"11am-1pm"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"1pm-3pm"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"3pm-5pm"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"5pm-7pm"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"7pm-9pm"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"9pm-11pm"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"Sat"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"7am-9am"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"9am-11am"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"11am-1pm"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"1pm-3pm"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"3pm-5pm"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"5pm-7pm"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"7pm-9pm"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"9pm-11pm"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"Sun"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"7am-9am"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"9am-11am"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"11am-1pm"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"1pm-3pm"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"3pm-5pm"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"5pm-7pm"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"7pm-9pm"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"9pm-11pm"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6f61935b4_0_119"/>
          <p:cNvSpPr/>
          <p:nvPr/>
        </p:nvSpPr>
        <p:spPr>
          <a:xfrm>
            <a:off x="0" y="0"/>
            <a:ext cx="12189000" cy="1237800"/>
          </a:xfrm>
          <a:prstGeom prst="rect">
            <a:avLst/>
          </a:prstGeom>
          <a:solidFill>
            <a:srgbClr val="1455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a6f61935b4_0_119"/>
          <p:cNvSpPr/>
          <p:nvPr/>
        </p:nvSpPr>
        <p:spPr>
          <a:xfrm>
            <a:off x="0" y="362812"/>
            <a:ext cx="12189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Decision Variables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2a6f61935b4_0_119"/>
          <p:cNvSpPr/>
          <p:nvPr/>
        </p:nvSpPr>
        <p:spPr>
          <a:xfrm>
            <a:off x="476125" y="1624275"/>
            <a:ext cx="11224500" cy="4924200"/>
          </a:xfrm>
          <a:prstGeom prst="rect">
            <a:avLst/>
          </a:prstGeom>
          <a:noFill/>
          <a:ln w="25400" cap="flat" cmpd="sng">
            <a:solidFill>
              <a:srgbClr val="62A8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5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Initialize the model</a:t>
            </a:r>
            <a:endParaRPr sz="235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 = gp.Model(</a:t>
            </a:r>
            <a:r>
              <a:rPr lang="en-US" sz="23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"Workforce_Scheduling"</a:t>
            </a:r>
            <a:r>
              <a:rPr lang="en-US" sz="23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3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5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Decision Variables for full-time employees</a:t>
            </a:r>
            <a:endParaRPr sz="235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work_ft = model.addVars(FT_EMPLOYEES, DAYS, FT_SHIFT_TIMES, vtype=GRB.BINARY, name=</a:t>
            </a:r>
            <a:r>
              <a:rPr lang="en-US" sz="23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"work_ft"</a:t>
            </a:r>
            <a:r>
              <a:rPr lang="en-US" sz="23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3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5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Decision Variables for part-time employees</a:t>
            </a:r>
            <a:endParaRPr sz="235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work_pt = model.addVars(PT_EMPLOYEES, DAYS, PT_SHIFT_TIMES, vtype=GRB.BINARY, name=</a:t>
            </a:r>
            <a:r>
              <a:rPr lang="en-US" sz="23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"work_pt"</a:t>
            </a:r>
            <a:r>
              <a:rPr lang="en-US" sz="23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3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6f61935b4_0_159"/>
          <p:cNvSpPr/>
          <p:nvPr/>
        </p:nvSpPr>
        <p:spPr>
          <a:xfrm>
            <a:off x="0" y="0"/>
            <a:ext cx="12189000" cy="1237800"/>
          </a:xfrm>
          <a:prstGeom prst="rect">
            <a:avLst/>
          </a:prstGeom>
          <a:solidFill>
            <a:srgbClr val="1455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2a6f61935b4_0_159"/>
          <p:cNvSpPr/>
          <p:nvPr/>
        </p:nvSpPr>
        <p:spPr>
          <a:xfrm>
            <a:off x="0" y="362812"/>
            <a:ext cx="12189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Objective function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2a6f61935b4_0_159"/>
          <p:cNvSpPr/>
          <p:nvPr/>
        </p:nvSpPr>
        <p:spPr>
          <a:xfrm>
            <a:off x="133950" y="1624275"/>
            <a:ext cx="11921100" cy="5088000"/>
          </a:xfrm>
          <a:prstGeom prst="rect">
            <a:avLst/>
          </a:prstGeom>
          <a:noFill/>
          <a:ln w="25400" cap="flat" cmpd="sng">
            <a:solidFill>
              <a:srgbClr val="62A8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5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Objective Function: Minimize total wage costs</a:t>
            </a:r>
            <a:endParaRPr sz="195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total_wages_ft = </a:t>
            </a:r>
            <a:r>
              <a:rPr lang="en-US" sz="195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(work_ft[i, day, shift] * FT_HOURLY_WAGE *FT_SHIFT_LENGTH       </a:t>
            </a:r>
            <a:endParaRPr sz="19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-US" sz="19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US" sz="19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5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(FT_EMPLOYEES)</a:t>
            </a:r>
            <a:endParaRPr sz="19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-US" sz="19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day </a:t>
            </a:r>
            <a:r>
              <a:rPr lang="en-US" sz="19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DAYS</a:t>
            </a:r>
            <a:endParaRPr sz="19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-US" sz="19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shift </a:t>
            </a:r>
            <a:r>
              <a:rPr lang="en-US" sz="19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FT_SHIFT_TIMES)</a:t>
            </a:r>
            <a:endParaRPr sz="19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total_wages_pt = </a:t>
            </a:r>
            <a:r>
              <a:rPr lang="en-US" sz="195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(work_pt[j, day, shift] * PT_HOURLY_WAGE * PT_SHIFT_LENGTH</a:t>
            </a:r>
            <a:endParaRPr sz="19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-US" sz="19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en-US" sz="19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95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(PT_EMPLOYEES)</a:t>
            </a:r>
            <a:endParaRPr sz="19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-US" sz="19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day </a:t>
            </a:r>
            <a:r>
              <a:rPr lang="en-US" sz="19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DAYS</a:t>
            </a:r>
            <a:endParaRPr sz="19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-US" sz="19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shift </a:t>
            </a:r>
            <a:r>
              <a:rPr lang="en-US" sz="19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PT_SHIFT_TIMES)</a:t>
            </a:r>
            <a:endParaRPr sz="19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model.setObjective(total_wages_ft + total_wages_pt, GRB.MINIMIZE)</a:t>
            </a:r>
            <a:endParaRPr sz="19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5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8341814" y="476131"/>
            <a:ext cx="3380530" cy="5913546"/>
          </a:xfrm>
          <a:prstGeom prst="rect">
            <a:avLst/>
          </a:prstGeom>
          <a:solidFill>
            <a:srgbClr val="62A8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2" descr="preencoded.png"/>
          <p:cNvPicPr preferRelativeResize="0"/>
          <p:nvPr/>
        </p:nvPicPr>
        <p:blipFill rotWithShape="1">
          <a:blip r:embed="rId3">
            <a:alphaModFix/>
          </a:blip>
          <a:srcRect l="30945" r="30945"/>
          <a:stretch/>
        </p:blipFill>
        <p:spPr>
          <a:xfrm>
            <a:off x="8341814" y="476131"/>
            <a:ext cx="3380530" cy="591354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/>
          <p:nvPr/>
        </p:nvSpPr>
        <p:spPr>
          <a:xfrm>
            <a:off x="480892" y="1464419"/>
            <a:ext cx="7338831" cy="451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2900" marR="0" lvl="0" indent="-2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Scheduling Dynamics</a:t>
            </a: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Emphasizes the complexity of scheduling in a setting with variable demands and a mix of full-time and part-time staff.</a:t>
            </a:r>
            <a:endParaRPr/>
          </a:p>
          <a:p>
            <a:pPr marL="242900" marR="0" lvl="0" indent="-242900" algn="l" rtl="0">
              <a:lnSpc>
                <a:spcPct val="150000"/>
              </a:lnSpc>
              <a:spcBef>
                <a:spcPts val="1952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Operational Constraints</a:t>
            </a: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How introducing the various constraints that affect scheduling, from budget limitations to employee availability.</a:t>
            </a:r>
            <a:endParaRPr/>
          </a:p>
          <a:p>
            <a:pPr marL="242900" marR="0" lvl="0" indent="-242900" algn="l" rtl="0">
              <a:lnSpc>
                <a:spcPct val="150000"/>
              </a:lnSpc>
              <a:spcBef>
                <a:spcPts val="1952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Focus</a:t>
            </a: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Analysis of Weathertech workforce scheduling (Fall/ Spring)</a:t>
            </a:r>
            <a:endParaRPr/>
          </a:p>
          <a:p>
            <a:pPr marL="242900" marR="0" lvl="0" indent="-242900" algn="l" rtl="0">
              <a:lnSpc>
                <a:spcPct val="150000"/>
              </a:lnSpc>
              <a:spcBef>
                <a:spcPts val="1952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lang="en-US" sz="18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Importance</a:t>
            </a: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Underscoring the significance of effective scheduling in maintaining operational efficiency and meeting organizational goals.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648" y="559279"/>
            <a:ext cx="7399075" cy="64753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"/>
          <p:cNvSpPr/>
          <p:nvPr/>
        </p:nvSpPr>
        <p:spPr>
          <a:xfrm>
            <a:off x="304366" y="720738"/>
            <a:ext cx="7628419" cy="31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4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 to Workforce Scheduling at WeatherTech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6f61935b4_0_167"/>
          <p:cNvSpPr/>
          <p:nvPr/>
        </p:nvSpPr>
        <p:spPr>
          <a:xfrm>
            <a:off x="0" y="0"/>
            <a:ext cx="12189000" cy="1237800"/>
          </a:xfrm>
          <a:prstGeom prst="rect">
            <a:avLst/>
          </a:prstGeom>
          <a:solidFill>
            <a:srgbClr val="1455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2a6f61935b4_0_167"/>
          <p:cNvSpPr/>
          <p:nvPr/>
        </p:nvSpPr>
        <p:spPr>
          <a:xfrm>
            <a:off x="0" y="362812"/>
            <a:ext cx="12189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Constraints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2a6f61935b4_0_167"/>
          <p:cNvSpPr/>
          <p:nvPr/>
        </p:nvSpPr>
        <p:spPr>
          <a:xfrm>
            <a:off x="535775" y="1428750"/>
            <a:ext cx="11087700" cy="5238900"/>
          </a:xfrm>
          <a:prstGeom prst="rect">
            <a:avLst/>
          </a:prstGeom>
          <a:noFill/>
          <a:ln w="25400" cap="flat" cmpd="sng">
            <a:solidFill>
              <a:srgbClr val="62A8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Full-time staffing requirements</a:t>
            </a:r>
            <a:endParaRPr sz="145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day </a:t>
            </a:r>
            <a:r>
              <a:rPr lang="en-US" sz="14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DAYS: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4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shift </a:t>
            </a:r>
            <a:r>
              <a:rPr lang="en-US" sz="14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FT_SHIFT_TIMES: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model.addConstr(</a:t>
            </a:r>
            <a:r>
              <a:rPr lang="en-US" sz="145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(work_ft[i, day, shift] </a:t>
            </a:r>
            <a:r>
              <a:rPr lang="en-US" sz="14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US" sz="14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5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(FT_EMPLOYEES)) ==    FT_REQ_FALL_SPRING[day][shift], </a:t>
            </a:r>
            <a:r>
              <a:rPr lang="en-US" sz="14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4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"ft_req_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{day}</a:t>
            </a:r>
            <a:r>
              <a:rPr lang="en-US" sz="14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{shift}</a:t>
            </a:r>
            <a:r>
              <a:rPr lang="en-US" sz="14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Part-time staffing requirements for every 4-hour block</a:t>
            </a:r>
            <a:endParaRPr sz="145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day </a:t>
            </a:r>
            <a:r>
              <a:rPr lang="en-US" sz="14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DAYS: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4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period </a:t>
            </a:r>
            <a:r>
              <a:rPr lang="en-US" sz="14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PT_SHIFT_PERIODS: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model.addConstr(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45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(work_pt[j, day, shift]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4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en-US" sz="14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5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(PT_EMPLOYEES)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4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shift </a:t>
            </a:r>
            <a:r>
              <a:rPr lang="en-US" sz="14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PT_SHIFT_TIMES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4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period </a:t>
            </a:r>
            <a:r>
              <a:rPr lang="en-US" sz="14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shift_periods[shift]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)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&gt;= PT_REQ_FALL_SPRING_NEW[day][period],</a:t>
            </a:r>
            <a:endParaRPr sz="14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4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4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"pt_coverage_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{day}</a:t>
            </a:r>
            <a:r>
              <a:rPr lang="en-US" sz="14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{shift}</a:t>
            </a:r>
            <a:r>
              <a:rPr lang="en-US" sz="14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450" b="1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)</a:t>
            </a:r>
            <a:endParaRPr sz="175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6f61935b4_0_175"/>
          <p:cNvSpPr/>
          <p:nvPr/>
        </p:nvSpPr>
        <p:spPr>
          <a:xfrm>
            <a:off x="0" y="0"/>
            <a:ext cx="12189000" cy="1237800"/>
          </a:xfrm>
          <a:prstGeom prst="rect">
            <a:avLst/>
          </a:prstGeom>
          <a:solidFill>
            <a:srgbClr val="1455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a6f61935b4_0_175"/>
          <p:cNvSpPr/>
          <p:nvPr/>
        </p:nvSpPr>
        <p:spPr>
          <a:xfrm>
            <a:off x="0" y="362812"/>
            <a:ext cx="12189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Constraints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2a6f61935b4_0_175"/>
          <p:cNvSpPr/>
          <p:nvPr/>
        </p:nvSpPr>
        <p:spPr>
          <a:xfrm>
            <a:off x="476125" y="1624275"/>
            <a:ext cx="11224500" cy="5043300"/>
          </a:xfrm>
          <a:prstGeom prst="rect">
            <a:avLst/>
          </a:prstGeom>
          <a:noFill/>
          <a:ln w="25400" cap="flat" cmpd="sng">
            <a:solidFill>
              <a:srgbClr val="62A8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5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Prevent overlapping shifts for part-time employees using shift periods</a:t>
            </a:r>
            <a:endParaRPr sz="175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en-US" sz="17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75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(PT_EMPLOYEES):</a:t>
            </a:r>
            <a:endParaRPr sz="17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7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day </a:t>
            </a:r>
            <a:r>
              <a:rPr lang="en-US" sz="17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DAYS:</a:t>
            </a:r>
            <a:endParaRPr sz="17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7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period </a:t>
            </a:r>
            <a:r>
              <a:rPr lang="en-US" sz="17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PT_SHIFT_PERIODS:</a:t>
            </a:r>
            <a:endParaRPr sz="17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model.addConstr(</a:t>
            </a:r>
            <a:endParaRPr sz="17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75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(work_pt[j, day, shift]</a:t>
            </a:r>
            <a:endParaRPr sz="17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US" sz="17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shift </a:t>
            </a:r>
            <a:r>
              <a:rPr lang="en-US" sz="17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PT_SHIFT_TIMES</a:t>
            </a:r>
            <a:endParaRPr sz="17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US" sz="17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period </a:t>
            </a:r>
            <a:r>
              <a:rPr lang="en-US" sz="17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shift_periods[shift]</a:t>
            </a:r>
            <a:endParaRPr sz="17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)</a:t>
            </a:r>
            <a:endParaRPr sz="17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&lt;=</a:t>
            </a:r>
            <a:endParaRPr sz="17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75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7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7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7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"no_overlap_pt_</a:t>
            </a: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{j}</a:t>
            </a:r>
            <a:r>
              <a:rPr lang="en-US" sz="17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{day}</a:t>
            </a:r>
            <a:r>
              <a:rPr lang="en-US" sz="17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{period}</a:t>
            </a:r>
            <a:r>
              <a:rPr lang="en-US" sz="17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750" b="1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7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)</a:t>
            </a:r>
            <a:endParaRPr sz="17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05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6f61935b4_0_183"/>
          <p:cNvSpPr/>
          <p:nvPr/>
        </p:nvSpPr>
        <p:spPr>
          <a:xfrm>
            <a:off x="0" y="0"/>
            <a:ext cx="12189000" cy="1237800"/>
          </a:xfrm>
          <a:prstGeom prst="rect">
            <a:avLst/>
          </a:prstGeom>
          <a:solidFill>
            <a:srgbClr val="1455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2a6f61935b4_0_183"/>
          <p:cNvSpPr/>
          <p:nvPr/>
        </p:nvSpPr>
        <p:spPr>
          <a:xfrm>
            <a:off x="0" y="362812"/>
            <a:ext cx="12189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Constraints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2a6f61935b4_0_183"/>
          <p:cNvSpPr/>
          <p:nvPr/>
        </p:nvSpPr>
        <p:spPr>
          <a:xfrm>
            <a:off x="476125" y="1624275"/>
            <a:ext cx="11224500" cy="5043300"/>
          </a:xfrm>
          <a:prstGeom prst="rect">
            <a:avLst/>
          </a:prstGeom>
          <a:noFill/>
          <a:ln w="25400" cap="flat" cmpd="sng">
            <a:solidFill>
              <a:srgbClr val="62A8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5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Full-time employee minimum hours constraint</a:t>
            </a:r>
            <a:endParaRPr sz="205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US" sz="20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5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(FT_EMPLOYEES):</a:t>
            </a:r>
            <a:endParaRPr sz="20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model.addConstr(</a:t>
            </a:r>
            <a:r>
              <a:rPr lang="en-US" sz="205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(work_ft[i, day, shift] </a:t>
            </a:r>
            <a:r>
              <a:rPr lang="en-US" sz="20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day </a:t>
            </a:r>
            <a:r>
              <a:rPr lang="en-US" sz="20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DAYS </a:t>
            </a:r>
            <a:r>
              <a:rPr lang="en-US" sz="20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shift </a:t>
            </a:r>
            <a:r>
              <a:rPr lang="en-US" sz="20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FT_SHIFT_TIMES) * FT_SHIFT_LENGTH &gt;= </a:t>
            </a:r>
            <a:r>
              <a:rPr lang="en-US" sz="205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US" sz="20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20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"ft_min_hours_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{i}</a:t>
            </a:r>
            <a:r>
              <a:rPr lang="en-US" sz="20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0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5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Part-time employee maximum hours constraint</a:t>
            </a:r>
            <a:endParaRPr sz="205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en-US" sz="20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5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(PT_EMPLOYEES):</a:t>
            </a:r>
            <a:endParaRPr sz="20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model.addConstr(</a:t>
            </a:r>
            <a:r>
              <a:rPr lang="en-US" sz="205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(work_pt[j, day, shift] </a:t>
            </a:r>
            <a:r>
              <a:rPr lang="en-US" sz="20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day </a:t>
            </a:r>
            <a:r>
              <a:rPr lang="en-US" sz="20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DAYS </a:t>
            </a:r>
            <a:r>
              <a:rPr lang="en-US" sz="20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shift </a:t>
            </a:r>
            <a:r>
              <a:rPr lang="en-US" sz="20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PT_SHIFT_TIMES) * PT_SHIFT_LENGTH &lt;= </a:t>
            </a:r>
            <a:r>
              <a:rPr lang="en-US" sz="205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US" sz="20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20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"pt_max_hours_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{j}</a:t>
            </a:r>
            <a:r>
              <a:rPr lang="en-US" sz="20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75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a6f61935b4_0_191"/>
          <p:cNvSpPr/>
          <p:nvPr/>
        </p:nvSpPr>
        <p:spPr>
          <a:xfrm>
            <a:off x="0" y="0"/>
            <a:ext cx="12189000" cy="1237800"/>
          </a:xfrm>
          <a:prstGeom prst="rect">
            <a:avLst/>
          </a:prstGeom>
          <a:solidFill>
            <a:srgbClr val="1455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2a6f61935b4_0_191"/>
          <p:cNvSpPr/>
          <p:nvPr/>
        </p:nvSpPr>
        <p:spPr>
          <a:xfrm>
            <a:off x="0" y="362812"/>
            <a:ext cx="12189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Output</a:t>
            </a:r>
            <a:endParaRPr sz="3200" b="1">
              <a:solidFill>
                <a:srgbClr val="FFFFFF"/>
              </a:solidFill>
            </a:endParaRPr>
          </a:p>
        </p:txBody>
      </p:sp>
      <p:sp>
        <p:nvSpPr>
          <p:cNvPr id="232" name="Google Shape;232;g2a6f61935b4_0_191"/>
          <p:cNvSpPr/>
          <p:nvPr/>
        </p:nvSpPr>
        <p:spPr>
          <a:xfrm>
            <a:off x="476125" y="1624275"/>
            <a:ext cx="11224500" cy="5043300"/>
          </a:xfrm>
          <a:prstGeom prst="rect">
            <a:avLst/>
          </a:prstGeom>
          <a:noFill/>
          <a:ln w="25400" cap="flat" cmpd="sng">
            <a:solidFill>
              <a:srgbClr val="62A8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5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Full-time employee minimum hours constraint</a:t>
            </a:r>
            <a:endParaRPr sz="205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US" sz="20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5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(FT_EMPLOYEES):</a:t>
            </a:r>
            <a:endParaRPr sz="20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model.addConstr(</a:t>
            </a:r>
            <a:r>
              <a:rPr lang="en-US" sz="205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(work_ft[i, day, shift] </a:t>
            </a:r>
            <a:r>
              <a:rPr lang="en-US" sz="20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day </a:t>
            </a:r>
            <a:r>
              <a:rPr lang="en-US" sz="20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DAYS </a:t>
            </a:r>
            <a:r>
              <a:rPr lang="en-US" sz="20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shift </a:t>
            </a:r>
            <a:r>
              <a:rPr lang="en-US" sz="20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FT_SHIFT_TIMES) * FT_SHIFT_LENGTH &gt;= </a:t>
            </a:r>
            <a:r>
              <a:rPr lang="en-US" sz="205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US" sz="20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20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"ft_min_hours_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{i}</a:t>
            </a:r>
            <a:r>
              <a:rPr lang="en-US" sz="20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0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50" b="1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 Part-time employee maximum hours constraint</a:t>
            </a:r>
            <a:endParaRPr sz="205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en-US" sz="20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5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(PT_EMPLOYEES):</a:t>
            </a:r>
            <a:endParaRPr sz="20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model.addConstr(</a:t>
            </a:r>
            <a:r>
              <a:rPr lang="en-US" sz="2050" b="1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(work_pt[j, day, shift] </a:t>
            </a:r>
            <a:r>
              <a:rPr lang="en-US" sz="20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day </a:t>
            </a:r>
            <a:r>
              <a:rPr lang="en-US" sz="20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DAYS </a:t>
            </a:r>
            <a:r>
              <a:rPr lang="en-US" sz="2050" b="1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shift </a:t>
            </a:r>
            <a:r>
              <a:rPr lang="en-US" sz="20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PT_SHIFT_TIMES) * PT_SHIFT_LENGTH &lt;= </a:t>
            </a:r>
            <a:r>
              <a:rPr lang="en-US" sz="2050" b="1">
                <a:solidFill>
                  <a:srgbClr val="116644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US" sz="2050" b="1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20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"pt_max_hours_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{j}</a:t>
            </a:r>
            <a:r>
              <a:rPr lang="en-US" sz="2050" b="1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2050" b="1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50" b="1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750" b="1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3" name="Google Shape;233;g2a6f61935b4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25" y="1423775"/>
            <a:ext cx="11298800" cy="5176684"/>
          </a:xfrm>
          <a:prstGeom prst="rect">
            <a:avLst/>
          </a:prstGeom>
          <a:noFill/>
          <a:ln w="25400" cap="flat" cmpd="sng">
            <a:solidFill>
              <a:srgbClr val="62A8BB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/>
          <p:nvPr/>
        </p:nvSpPr>
        <p:spPr>
          <a:xfrm>
            <a:off x="0" y="0"/>
            <a:ext cx="12188956" cy="1237940"/>
          </a:xfrm>
          <a:prstGeom prst="rect">
            <a:avLst/>
          </a:prstGeom>
          <a:solidFill>
            <a:srgbClr val="1455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7"/>
          <p:cNvSpPr/>
          <p:nvPr/>
        </p:nvSpPr>
        <p:spPr>
          <a:xfrm>
            <a:off x="0" y="362812"/>
            <a:ext cx="12188953" cy="50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WorkForce Scheduling Challenges</a:t>
            </a: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000" y="3425154"/>
            <a:ext cx="12274650" cy="10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333" y="1927977"/>
            <a:ext cx="85704" cy="1591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1702" y="3374160"/>
            <a:ext cx="180930" cy="19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78836" y="3425154"/>
            <a:ext cx="85704" cy="1264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31206" y="3374160"/>
            <a:ext cx="180930" cy="19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48478" y="1774077"/>
            <a:ext cx="85704" cy="174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00848" y="3374160"/>
            <a:ext cx="180930" cy="19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78137" y="3425154"/>
            <a:ext cx="85704" cy="128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7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0526" y="3374160"/>
            <a:ext cx="180930" cy="19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7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227621" y="1866172"/>
            <a:ext cx="85704" cy="165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80010" y="3374160"/>
            <a:ext cx="180930" cy="19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7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026728" y="3425154"/>
            <a:ext cx="85704" cy="1152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79117" y="3374160"/>
            <a:ext cx="180930" cy="1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7"/>
          <p:cNvSpPr/>
          <p:nvPr/>
        </p:nvSpPr>
        <p:spPr>
          <a:xfrm>
            <a:off x="702607" y="1827961"/>
            <a:ext cx="133200" cy="142800"/>
          </a:xfrm>
          <a:prstGeom prst="ellipse">
            <a:avLst/>
          </a:prstGeom>
          <a:solidFill>
            <a:srgbClr val="62A8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7"/>
          <p:cNvSpPr/>
          <p:nvPr/>
        </p:nvSpPr>
        <p:spPr>
          <a:xfrm>
            <a:off x="931184" y="1776035"/>
            <a:ext cx="25284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7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Initial Challenge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7"/>
          <p:cNvSpPr/>
          <p:nvPr/>
        </p:nvSpPr>
        <p:spPr>
          <a:xfrm>
            <a:off x="931175" y="2114725"/>
            <a:ext cx="2607600" cy="12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Scheduling part-time employees without overlap; 4-hour shifts from 7 AM to 7 PM; additional staff required on weekends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7"/>
          <p:cNvSpPr/>
          <p:nvPr/>
        </p:nvSpPr>
        <p:spPr>
          <a:xfrm>
            <a:off x="2452149" y="4645962"/>
            <a:ext cx="133200" cy="142800"/>
          </a:xfrm>
          <a:prstGeom prst="ellipse">
            <a:avLst/>
          </a:prstGeom>
          <a:solidFill>
            <a:srgbClr val="F0B35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7"/>
          <p:cNvSpPr/>
          <p:nvPr/>
        </p:nvSpPr>
        <p:spPr>
          <a:xfrm>
            <a:off x="2680735" y="4593991"/>
            <a:ext cx="30330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7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Infeasibility Issue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7"/>
          <p:cNvSpPr/>
          <p:nvPr/>
        </p:nvSpPr>
        <p:spPr>
          <a:xfrm>
            <a:off x="2680742" y="4932682"/>
            <a:ext cx="18330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Initial model led to infeasible solutions, particularly for weekend staffing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7"/>
          <p:cNvSpPr/>
          <p:nvPr/>
        </p:nvSpPr>
        <p:spPr>
          <a:xfrm>
            <a:off x="4421752" y="1674130"/>
            <a:ext cx="133200" cy="142800"/>
          </a:xfrm>
          <a:prstGeom prst="ellipse">
            <a:avLst/>
          </a:prstGeom>
          <a:solidFill>
            <a:srgbClr val="E6692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7"/>
          <p:cNvSpPr/>
          <p:nvPr/>
        </p:nvSpPr>
        <p:spPr>
          <a:xfrm>
            <a:off x="4650358" y="1622225"/>
            <a:ext cx="31335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7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 Approach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7"/>
          <p:cNvSpPr/>
          <p:nvPr/>
        </p:nvSpPr>
        <p:spPr>
          <a:xfrm>
            <a:off x="4650360" y="1960902"/>
            <a:ext cx="1969200" cy="1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Utilized Gurobi's model.computeIIS() to generate an ILP file, enabling detailed analysis of part-time constraints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7"/>
          <p:cNvSpPr/>
          <p:nvPr/>
        </p:nvSpPr>
        <p:spPr>
          <a:xfrm>
            <a:off x="6451411" y="4666530"/>
            <a:ext cx="133200" cy="142800"/>
          </a:xfrm>
          <a:prstGeom prst="ellipse">
            <a:avLst/>
          </a:prstGeom>
          <a:solidFill>
            <a:srgbClr val="1455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6679977" y="4614581"/>
            <a:ext cx="27855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7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Discovery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6679994" y="4953268"/>
            <a:ext cx="18750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allowed part-timers to work over 20 hours/day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8200954" y="1766173"/>
            <a:ext cx="133200" cy="142800"/>
          </a:xfrm>
          <a:prstGeom prst="ellipse">
            <a:avLst/>
          </a:prstGeom>
          <a:solidFill>
            <a:srgbClr val="62A8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7"/>
          <p:cNvSpPr/>
          <p:nvPr/>
        </p:nvSpPr>
        <p:spPr>
          <a:xfrm>
            <a:off x="8429552" y="1714278"/>
            <a:ext cx="26646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7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Resolution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7"/>
          <p:cNvSpPr/>
          <p:nvPr/>
        </p:nvSpPr>
        <p:spPr>
          <a:xfrm>
            <a:off x="8429552" y="2052961"/>
            <a:ext cx="3033000" cy="11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Corrected the model with manual recalculations and guidance from </a:t>
            </a:r>
            <a:r>
              <a:rPr lang="en-US" sz="1600">
                <a:solidFill>
                  <a:srgbClr val="FFFFFF"/>
                </a:solidFill>
              </a:rPr>
              <a:t>the </a:t>
            </a: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professor, ensuring compliance with daily and weekly work hour limits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7"/>
          <p:cNvSpPr/>
          <p:nvPr/>
        </p:nvSpPr>
        <p:spPr>
          <a:xfrm>
            <a:off x="10000100" y="4528505"/>
            <a:ext cx="133200" cy="142800"/>
          </a:xfrm>
          <a:prstGeom prst="ellipse">
            <a:avLst/>
          </a:prstGeom>
          <a:solidFill>
            <a:srgbClr val="F0B35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7"/>
          <p:cNvSpPr/>
          <p:nvPr/>
        </p:nvSpPr>
        <p:spPr>
          <a:xfrm>
            <a:off x="10228659" y="4476593"/>
            <a:ext cx="19902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7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3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Outcome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7"/>
          <p:cNvSpPr/>
          <p:nvPr/>
        </p:nvSpPr>
        <p:spPr>
          <a:xfrm>
            <a:off x="10228650" y="4815275"/>
            <a:ext cx="1875000" cy="15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Successfully implemented a feasible and efficient scheduling system for part-time employees.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8"/>
          <p:cNvSpPr/>
          <p:nvPr/>
        </p:nvSpPr>
        <p:spPr>
          <a:xfrm>
            <a:off x="0" y="362812"/>
            <a:ext cx="12188953" cy="50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00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2A2921"/>
                </a:solidFill>
                <a:latin typeface="Arial"/>
                <a:ea typeface="Arial"/>
                <a:cs typeface="Arial"/>
                <a:sym typeface="Arial"/>
              </a:rPr>
              <a:t>Lessons Learned</a:t>
            </a: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8121" y="1721364"/>
            <a:ext cx="755943" cy="76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8"/>
          <p:cNvSpPr/>
          <p:nvPr/>
        </p:nvSpPr>
        <p:spPr>
          <a:xfrm>
            <a:off x="299950" y="3081399"/>
            <a:ext cx="37896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700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2000"/>
              <a:buFont typeface="Arial"/>
              <a:buNone/>
            </a:pPr>
            <a:r>
              <a:rPr lang="en-US" sz="3000" b="1">
                <a:solidFill>
                  <a:srgbClr val="2A2921"/>
                </a:solidFill>
                <a:latin typeface="Arial"/>
                <a:ea typeface="Arial"/>
                <a:cs typeface="Arial"/>
                <a:sym typeface="Arial"/>
              </a:rPr>
              <a:t>Linear Programming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8"/>
          <p:cNvSpPr/>
          <p:nvPr/>
        </p:nvSpPr>
        <p:spPr>
          <a:xfrm>
            <a:off x="299950" y="3807785"/>
            <a:ext cx="3789600" cy="1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●Gain insights into decision variables and constraints.</a:t>
            </a:r>
            <a:b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●Facilitates smoother implementation in Gurobi.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6514" y="1600421"/>
            <a:ext cx="861201" cy="103198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8"/>
          <p:cNvSpPr/>
          <p:nvPr/>
        </p:nvSpPr>
        <p:spPr>
          <a:xfrm>
            <a:off x="4223197" y="3081399"/>
            <a:ext cx="37896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700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2000"/>
              <a:buFont typeface="Arial"/>
              <a:buNone/>
            </a:pPr>
            <a:r>
              <a:rPr lang="en-US" sz="3000" b="1">
                <a:solidFill>
                  <a:srgbClr val="2A2921"/>
                </a:solidFill>
                <a:latin typeface="Arial"/>
                <a:ea typeface="Arial"/>
                <a:cs typeface="Arial"/>
                <a:sym typeface="Arial"/>
              </a:rPr>
              <a:t>Handle Infeasibility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8"/>
          <p:cNvSpPr/>
          <p:nvPr/>
        </p:nvSpPr>
        <p:spPr>
          <a:xfrm>
            <a:off x="4223197" y="3807800"/>
            <a:ext cx="37896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●Learned strategies for diagnosing and resolving model infeasibility.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1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20650" y="1587000"/>
            <a:ext cx="650685" cy="103198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8"/>
          <p:cNvSpPr/>
          <p:nvPr/>
        </p:nvSpPr>
        <p:spPr>
          <a:xfrm>
            <a:off x="8146445" y="3081399"/>
            <a:ext cx="3789600" cy="2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700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2000"/>
              <a:buFont typeface="Arial"/>
              <a:buNone/>
            </a:pPr>
            <a:r>
              <a:rPr lang="en-US" sz="3000" b="1">
                <a:solidFill>
                  <a:srgbClr val="2A2921"/>
                </a:solidFill>
                <a:latin typeface="Arial"/>
                <a:ea typeface="Arial"/>
                <a:cs typeface="Arial"/>
                <a:sym typeface="Arial"/>
              </a:rPr>
              <a:t>Data Accuracy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8"/>
          <p:cNvSpPr/>
          <p:nvPr/>
        </p:nvSpPr>
        <p:spPr>
          <a:xfrm>
            <a:off x="8146445" y="3915705"/>
            <a:ext cx="37896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●Ensure up-to-date and reliable employee data.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8"/>
          <p:cNvSpPr/>
          <p:nvPr/>
        </p:nvSpPr>
        <p:spPr>
          <a:xfrm>
            <a:off x="0" y="5932591"/>
            <a:ext cx="12188952" cy="923694"/>
          </a:xfrm>
          <a:prstGeom prst="rect">
            <a:avLst/>
          </a:prstGeom>
          <a:solidFill>
            <a:srgbClr val="1455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8"/>
          <p:cNvSpPr/>
          <p:nvPr/>
        </p:nvSpPr>
        <p:spPr>
          <a:xfrm>
            <a:off x="-95226" y="6249536"/>
            <a:ext cx="12379406" cy="28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lessons learned will improve future workforce scheduling projects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"/>
          <p:cNvSpPr/>
          <p:nvPr/>
        </p:nvSpPr>
        <p:spPr>
          <a:xfrm>
            <a:off x="304366" y="472227"/>
            <a:ext cx="3380530" cy="5913546"/>
          </a:xfrm>
          <a:prstGeom prst="rect">
            <a:avLst/>
          </a:prstGeom>
          <a:solidFill>
            <a:srgbClr val="62A8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9"/>
          <p:cNvSpPr/>
          <p:nvPr/>
        </p:nvSpPr>
        <p:spPr>
          <a:xfrm>
            <a:off x="4150307" y="1475570"/>
            <a:ext cx="7338831" cy="451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-1524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Through our model, we have achieved approximately 9.3% cost savings for full-time employees (reduced from $3880 to $3520). </a:t>
            </a:r>
            <a:endParaRPr sz="2400"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52400" algn="just" rtl="0"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part-time employees, despite a slight increase in costs from $5718 to $5888, our model successfully meets all requirements unlike current schedule.</a:t>
            </a:r>
            <a:endParaRPr sz="2400"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52400" algn="just" rtl="0"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are refining our model to better accommodate part-time staff by ensuring that if they are scheduled for two shifts in a day, these shifts are consecutive, avoiding gaps of 4 or 8 hours for improved efficiency.</a:t>
            </a:r>
            <a:endParaRPr sz="2000"/>
          </a:p>
        </p:txBody>
      </p:sp>
      <p:pic>
        <p:nvPicPr>
          <p:cNvPr id="296" name="Google Shape;296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0307" y="546194"/>
            <a:ext cx="7399075" cy="647538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/>
          <p:nvPr/>
        </p:nvSpPr>
        <p:spPr>
          <a:xfrm>
            <a:off x="5940600" y="630413"/>
            <a:ext cx="29778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4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3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3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19" descr="preencoded.png"/>
          <p:cNvPicPr preferRelativeResize="0"/>
          <p:nvPr/>
        </p:nvPicPr>
        <p:blipFill rotWithShape="1">
          <a:blip r:embed="rId4">
            <a:alphaModFix/>
          </a:blip>
          <a:srcRect l="25850" r="25851"/>
          <a:stretch/>
        </p:blipFill>
        <p:spPr>
          <a:xfrm>
            <a:off x="304366" y="476131"/>
            <a:ext cx="3616598" cy="590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a6f61935b4_0_217"/>
          <p:cNvSpPr/>
          <p:nvPr/>
        </p:nvSpPr>
        <p:spPr>
          <a:xfrm>
            <a:off x="3869525" y="5247099"/>
            <a:ext cx="4185904" cy="95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996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4016"/>
              <a:buFont typeface="Arial"/>
              <a:buNone/>
            </a:pPr>
            <a:r>
              <a:rPr lang="en-US" sz="5000" dirty="0">
                <a:solidFill>
                  <a:srgbClr val="2A2921"/>
                </a:solidFill>
              </a:rPr>
              <a:t>THANK YOU!</a:t>
            </a:r>
            <a:endParaRPr sz="5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g2a6f61935b4_0_217" descr="preencoded.png"/>
          <p:cNvPicPr preferRelativeResize="0"/>
          <p:nvPr/>
        </p:nvPicPr>
        <p:blipFill rotWithShape="1">
          <a:blip r:embed="rId3">
            <a:alphaModFix/>
          </a:blip>
          <a:srcRect t="20700" b="20706"/>
          <a:stretch/>
        </p:blipFill>
        <p:spPr>
          <a:xfrm>
            <a:off x="11151" y="11151"/>
            <a:ext cx="12188952" cy="4761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/>
          <p:nvPr/>
        </p:nvSpPr>
        <p:spPr>
          <a:xfrm>
            <a:off x="8341814" y="476131"/>
            <a:ext cx="3380530" cy="5913546"/>
          </a:xfrm>
          <a:prstGeom prst="rect">
            <a:avLst/>
          </a:prstGeom>
          <a:solidFill>
            <a:srgbClr val="62A8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" descr="preencoded.png"/>
          <p:cNvPicPr preferRelativeResize="0"/>
          <p:nvPr/>
        </p:nvPicPr>
        <p:blipFill rotWithShape="1">
          <a:blip r:embed="rId3">
            <a:alphaModFix/>
          </a:blip>
          <a:srcRect l="30923" r="30923"/>
          <a:stretch/>
        </p:blipFill>
        <p:spPr>
          <a:xfrm>
            <a:off x="8341814" y="476131"/>
            <a:ext cx="3380530" cy="591354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"/>
          <p:cNvSpPr/>
          <p:nvPr/>
        </p:nvSpPr>
        <p:spPr>
          <a:xfrm>
            <a:off x="360575" y="1441376"/>
            <a:ext cx="7269300" cy="48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2900" marR="0" lvl="0" indent="-2302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Operation: Open 7 days a week with varying daily demands.</a:t>
            </a:r>
            <a:endParaRPr sz="1600"/>
          </a:p>
          <a:p>
            <a:pPr marL="242900" marR="0" lvl="0" indent="-230200" algn="just" rtl="0">
              <a:spcBef>
                <a:spcPts val="1952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Staff: Mix of full-time and part-time employees.</a:t>
            </a:r>
            <a:endParaRPr sz="1600"/>
          </a:p>
          <a:p>
            <a:pPr marL="242900" marR="0" lvl="0" indent="-230200" algn="just" rtl="0">
              <a:spcBef>
                <a:spcPts val="1952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Requirements:</a:t>
            </a: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least one full-time employee for closing.</a:t>
            </a:r>
            <a:endParaRPr sz="1600"/>
          </a:p>
          <a:p>
            <a:pPr marL="485800" marR="0" lvl="1" indent="-256870" algn="just" rtl="0">
              <a:spcBef>
                <a:spcPts val="503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Full-time: Minimum 40 hours/week.</a:t>
            </a:r>
            <a:endParaRPr sz="1600"/>
          </a:p>
          <a:p>
            <a:pPr marL="485800" marR="0" lvl="1" indent="-256870" algn="just" rtl="0">
              <a:spcBef>
                <a:spcPts val="523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Part-time (students): Flexible shifts based on class schedules. Minimum 10 hours/week and Maximum 20 hours/week </a:t>
            </a:r>
            <a:endParaRPr sz="1600"/>
          </a:p>
          <a:p>
            <a:pPr marL="242900" marR="0" lvl="0" indent="-230200" algn="just" rtl="0">
              <a:spcBef>
                <a:spcPts val="1973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Hourly Pay:</a:t>
            </a:r>
            <a:endParaRPr sz="1600"/>
          </a:p>
          <a:p>
            <a:pPr marL="485800" marR="0" lvl="1" indent="-256870" algn="just" rtl="0">
              <a:spcBef>
                <a:spcPts val="503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Full-time: $20/hour.</a:t>
            </a:r>
            <a:endParaRPr sz="1600"/>
          </a:p>
          <a:p>
            <a:pPr marL="485800" marR="0" lvl="1" indent="-256870" algn="just" rtl="0">
              <a:spcBef>
                <a:spcPts val="523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Part-time: $16/hour.</a:t>
            </a:r>
            <a:endParaRPr sz="1600"/>
          </a:p>
          <a:p>
            <a:pPr marL="485800" marR="0" lvl="1" indent="-256870" algn="just" rtl="0">
              <a:spcBef>
                <a:spcPts val="523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Budget Constraint: Choices between reducing hours or staff layoffs.</a:t>
            </a:r>
            <a:r>
              <a:rPr lang="en-US" sz="1600" b="0" i="0" u="none" strike="noStrike" cap="none">
                <a:solidFill>
                  <a:srgbClr val="5A5A4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Summer</a:t>
            </a:r>
            <a:endParaRPr sz="1600"/>
          </a:p>
          <a:p>
            <a:pPr marL="485800" marR="0" lvl="1" indent="-256870" algn="just" rtl="0">
              <a:spcBef>
                <a:spcPts val="523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Operations: Only full-time staff due to student absence.</a:t>
            </a:r>
            <a:endParaRPr sz="1600"/>
          </a:p>
          <a:p>
            <a:pPr marL="485800" marR="0" lvl="1" indent="-256870" algn="just" rtl="0">
              <a:spcBef>
                <a:spcPts val="523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Solution: Use linear programming and Gurobi for workforce optimization.</a:t>
            </a:r>
            <a:r>
              <a:rPr lang="en-US" sz="1600" b="0" i="0" u="none" strike="noStrike" cap="none">
                <a:solidFill>
                  <a:srgbClr val="5A5A4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Applicability: Extendable to other university shift-based employment scenarios.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573" y="339227"/>
            <a:ext cx="7399075" cy="64753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>
            <a:off x="244349" y="500678"/>
            <a:ext cx="7628419" cy="31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450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2A2921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/>
          <p:nvPr/>
        </p:nvSpPr>
        <p:spPr>
          <a:xfrm>
            <a:off x="0" y="0"/>
            <a:ext cx="12188951" cy="1237940"/>
          </a:xfrm>
          <a:prstGeom prst="rect">
            <a:avLst/>
          </a:prstGeom>
          <a:solidFill>
            <a:srgbClr val="62A8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0" y="362812"/>
            <a:ext cx="12188953" cy="50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121" y="1959739"/>
            <a:ext cx="11322394" cy="103796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/>
          <p:nvPr/>
        </p:nvSpPr>
        <p:spPr>
          <a:xfrm>
            <a:off x="666583" y="2321932"/>
            <a:ext cx="10951012" cy="30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2A2921"/>
                </a:solidFill>
                <a:latin typeface="Arial"/>
                <a:ea typeface="Arial"/>
                <a:cs typeface="Arial"/>
                <a:sym typeface="Arial"/>
              </a:rPr>
              <a:t>Linear Programming </a:t>
            </a:r>
            <a:r>
              <a:rPr lang="en-US" sz="2000">
                <a:solidFill>
                  <a:srgbClr val="2A2921"/>
                </a:solidFill>
              </a:rPr>
              <a:t>Formulation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Google Shape;45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121" y="3007227"/>
            <a:ext cx="11322394" cy="103796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"/>
          <p:cNvSpPr/>
          <p:nvPr/>
        </p:nvSpPr>
        <p:spPr>
          <a:xfrm>
            <a:off x="666583" y="3369420"/>
            <a:ext cx="10951012" cy="30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2A2921"/>
                </a:solidFill>
                <a:latin typeface="Arial"/>
                <a:ea typeface="Arial"/>
                <a:cs typeface="Arial"/>
                <a:sym typeface="Arial"/>
              </a:rPr>
              <a:t>Gurobi Optimization Software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121" y="4054714"/>
            <a:ext cx="7141964" cy="103796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"/>
          <p:cNvSpPr/>
          <p:nvPr/>
        </p:nvSpPr>
        <p:spPr>
          <a:xfrm>
            <a:off x="666583" y="4416908"/>
            <a:ext cx="6715708" cy="30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WorkForce Scheduling Challenges</a:t>
            </a:r>
            <a:endParaRPr/>
          </a:p>
        </p:txBody>
      </p:sp>
      <p:pic>
        <p:nvPicPr>
          <p:cNvPr id="49" name="Google Shape;49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6121" y="5102203"/>
            <a:ext cx="4361359" cy="103796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"/>
          <p:cNvSpPr/>
          <p:nvPr/>
        </p:nvSpPr>
        <p:spPr>
          <a:xfrm>
            <a:off x="666583" y="5464396"/>
            <a:ext cx="3860517" cy="30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2A2921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2A2921"/>
                </a:solidFill>
                <a:latin typeface="Arial"/>
                <a:ea typeface="Arial"/>
                <a:cs typeface="Arial"/>
                <a:sym typeface="Arial"/>
              </a:rPr>
              <a:t>Cost Savings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/>
          <p:nvPr/>
        </p:nvSpPr>
        <p:spPr>
          <a:xfrm>
            <a:off x="0" y="0"/>
            <a:ext cx="12198475" cy="6865808"/>
          </a:xfrm>
          <a:prstGeom prst="rect">
            <a:avLst/>
          </a:prstGeom>
          <a:solidFill>
            <a:srgbClr val="62A8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5" descr="preencoded.png"/>
          <p:cNvPicPr preferRelativeResize="0"/>
          <p:nvPr/>
        </p:nvPicPr>
        <p:blipFill rotWithShape="1">
          <a:blip r:embed="rId3">
            <a:alphaModFix/>
          </a:blip>
          <a:srcRect t="7787" b="7786"/>
          <a:stretch/>
        </p:blipFill>
        <p:spPr>
          <a:xfrm>
            <a:off x="0" y="0"/>
            <a:ext cx="12198475" cy="6865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264" y="3041905"/>
            <a:ext cx="11703298" cy="72371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"/>
          <p:cNvSpPr/>
          <p:nvPr/>
        </p:nvSpPr>
        <p:spPr>
          <a:xfrm>
            <a:off x="4668" y="3170012"/>
            <a:ext cx="12188953" cy="46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34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LP FORMULATION</a:t>
            </a: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0" y="0"/>
            <a:ext cx="12189000" cy="1237800"/>
          </a:xfrm>
          <a:prstGeom prst="rect">
            <a:avLst/>
          </a:prstGeom>
          <a:solidFill>
            <a:srgbClr val="1455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8"/>
          <p:cNvSpPr/>
          <p:nvPr/>
        </p:nvSpPr>
        <p:spPr>
          <a:xfrm>
            <a:off x="0" y="362812"/>
            <a:ext cx="12189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DECISION VARIABLES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431475" y="1713575"/>
            <a:ext cx="11224500" cy="4756200"/>
          </a:xfrm>
          <a:prstGeom prst="rect">
            <a:avLst/>
          </a:prstGeom>
          <a:noFill/>
          <a:ln w="25400" cap="flat" cmpd="sng">
            <a:solidFill>
              <a:srgbClr val="62A8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8"/>
          <p:cNvSpPr/>
          <p:nvPr/>
        </p:nvSpPr>
        <p:spPr>
          <a:xfrm>
            <a:off x="610225" y="1875225"/>
            <a:ext cx="10603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6900"/>
              </a:lnSpc>
              <a:spcBef>
                <a:spcPts val="0"/>
              </a:spcBef>
              <a:spcAft>
                <a:spcPts val="0"/>
              </a:spcAft>
              <a:buClr>
                <a:srgbClr val="231A09"/>
              </a:buClr>
              <a:buSzPts val="2000"/>
              <a:buFont typeface="Arial"/>
              <a:buNone/>
            </a:pPr>
            <a:r>
              <a:rPr lang="en-US" sz="2500" b="1">
                <a:solidFill>
                  <a:srgbClr val="231A09"/>
                </a:solidFill>
                <a:latin typeface="Arial"/>
                <a:ea typeface="Arial"/>
                <a:cs typeface="Arial"/>
                <a:sym typeface="Arial"/>
              </a:rPr>
              <a:t>Full-Time Employees’ Work Schedule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610225" y="2597986"/>
            <a:ext cx="10603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6900"/>
              </a:lnSpc>
              <a:spcBef>
                <a:spcPts val="0"/>
              </a:spcBef>
              <a:spcAft>
                <a:spcPts val="0"/>
              </a:spcAft>
              <a:buClr>
                <a:srgbClr val="231A09"/>
              </a:buClr>
              <a:buSzPts val="2000"/>
              <a:buFont typeface="Arial"/>
              <a:buNone/>
            </a:pPr>
            <a:r>
              <a:rPr lang="en-US" sz="2500" b="1">
                <a:solidFill>
                  <a:srgbClr val="231A09"/>
                </a:solidFill>
                <a:latin typeface="Arial"/>
                <a:ea typeface="Arial"/>
                <a:cs typeface="Arial"/>
                <a:sym typeface="Arial"/>
              </a:rPr>
              <a:t>Variable:</a:t>
            </a:r>
            <a:r>
              <a:rPr lang="en-US" sz="2500">
                <a:solidFill>
                  <a:srgbClr val="231A09"/>
                </a:solidFill>
                <a:latin typeface="Arial"/>
                <a:ea typeface="Arial"/>
                <a:cs typeface="Arial"/>
                <a:sym typeface="Arial"/>
              </a:rPr>
              <a:t> Xft,i,d,s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610225" y="3320748"/>
            <a:ext cx="10603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6900"/>
              </a:lnSpc>
              <a:spcBef>
                <a:spcPts val="0"/>
              </a:spcBef>
              <a:spcAft>
                <a:spcPts val="0"/>
              </a:spcAft>
              <a:buClr>
                <a:srgbClr val="231A09"/>
              </a:buClr>
              <a:buSzPts val="2000"/>
              <a:buFont typeface="Arial"/>
              <a:buNone/>
            </a:pPr>
            <a:r>
              <a:rPr lang="en-US" sz="2500" b="1">
                <a:solidFill>
                  <a:srgbClr val="231A09"/>
                </a:solidFill>
                <a:latin typeface="Arial"/>
                <a:ea typeface="Arial"/>
                <a:cs typeface="Arial"/>
                <a:sym typeface="Arial"/>
              </a:rPr>
              <a:t>​Description:</a:t>
            </a:r>
            <a:r>
              <a:rPr lang="en-US" sz="2500">
                <a:solidFill>
                  <a:srgbClr val="231A09"/>
                </a:solidFill>
                <a:latin typeface="Arial"/>
                <a:ea typeface="Arial"/>
                <a:cs typeface="Arial"/>
                <a:sym typeface="Arial"/>
              </a:rPr>
              <a:t> Binary variable (1 or 0).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610225" y="4043510"/>
            <a:ext cx="10603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6900"/>
              </a:lnSpc>
              <a:spcBef>
                <a:spcPts val="0"/>
              </a:spcBef>
              <a:spcAft>
                <a:spcPts val="0"/>
              </a:spcAft>
              <a:buClr>
                <a:srgbClr val="231A09"/>
              </a:buClr>
              <a:buSzPts val="2000"/>
              <a:buFont typeface="Arial"/>
              <a:buNone/>
            </a:pPr>
            <a:r>
              <a:rPr lang="en-US" sz="2500" b="1">
                <a:solidFill>
                  <a:srgbClr val="231A09"/>
                </a:solidFill>
                <a:latin typeface="Arial"/>
                <a:ea typeface="Arial"/>
                <a:cs typeface="Arial"/>
                <a:sym typeface="Arial"/>
              </a:rPr>
              <a:t>Meaning: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610225" y="4766271"/>
            <a:ext cx="10603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6900"/>
              </a:lnSpc>
              <a:spcBef>
                <a:spcPts val="0"/>
              </a:spcBef>
              <a:spcAft>
                <a:spcPts val="0"/>
              </a:spcAft>
              <a:buClr>
                <a:srgbClr val="231A09"/>
              </a:buClr>
              <a:buSzPts val="2000"/>
              <a:buFont typeface="Arial"/>
              <a:buNone/>
            </a:pPr>
            <a:r>
              <a:rPr lang="en-US" sz="2500">
                <a:solidFill>
                  <a:srgbClr val="231A09"/>
                </a:solidFill>
                <a:latin typeface="Arial"/>
                <a:ea typeface="Arial"/>
                <a:cs typeface="Arial"/>
                <a:sym typeface="Arial"/>
              </a:rPr>
              <a:t>1: Full-time employee i works on day d during shift s.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8"/>
          <p:cNvSpPr/>
          <p:nvPr/>
        </p:nvSpPr>
        <p:spPr>
          <a:xfrm>
            <a:off x="610225" y="5489033"/>
            <a:ext cx="106038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6900"/>
              </a:lnSpc>
              <a:spcBef>
                <a:spcPts val="0"/>
              </a:spcBef>
              <a:spcAft>
                <a:spcPts val="0"/>
              </a:spcAft>
              <a:buClr>
                <a:srgbClr val="231A09"/>
              </a:buClr>
              <a:buSzPts val="2000"/>
              <a:buFont typeface="Arial"/>
              <a:buNone/>
            </a:pPr>
            <a:r>
              <a:rPr lang="en-US" sz="2500">
                <a:solidFill>
                  <a:srgbClr val="231A09"/>
                </a:solidFill>
                <a:latin typeface="Arial"/>
                <a:ea typeface="Arial"/>
                <a:cs typeface="Arial"/>
                <a:sym typeface="Arial"/>
              </a:rPr>
              <a:t>0: Employee does not work.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a6f61935b4_0_90"/>
          <p:cNvSpPr/>
          <p:nvPr/>
        </p:nvSpPr>
        <p:spPr>
          <a:xfrm>
            <a:off x="0" y="0"/>
            <a:ext cx="12189000" cy="1237800"/>
          </a:xfrm>
          <a:prstGeom prst="rect">
            <a:avLst/>
          </a:prstGeom>
          <a:solidFill>
            <a:srgbClr val="1455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2a6f61935b4_0_90"/>
          <p:cNvSpPr/>
          <p:nvPr/>
        </p:nvSpPr>
        <p:spPr>
          <a:xfrm>
            <a:off x="0" y="362812"/>
            <a:ext cx="12189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DECISION VARIABLES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2a6f61935b4_0_90"/>
          <p:cNvSpPr/>
          <p:nvPr/>
        </p:nvSpPr>
        <p:spPr>
          <a:xfrm>
            <a:off x="431475" y="1713575"/>
            <a:ext cx="11224500" cy="4756200"/>
          </a:xfrm>
          <a:prstGeom prst="rect">
            <a:avLst/>
          </a:prstGeom>
          <a:noFill/>
          <a:ln w="25400" cap="flat" cmpd="sng">
            <a:solidFill>
              <a:srgbClr val="62A8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2a6f61935b4_0_90"/>
          <p:cNvSpPr/>
          <p:nvPr/>
        </p:nvSpPr>
        <p:spPr>
          <a:xfrm>
            <a:off x="551925" y="1860350"/>
            <a:ext cx="117393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6900"/>
              </a:lnSpc>
              <a:spcBef>
                <a:spcPts val="0"/>
              </a:spcBef>
              <a:spcAft>
                <a:spcPts val="0"/>
              </a:spcAft>
              <a:buClr>
                <a:srgbClr val="231A09"/>
              </a:buClr>
              <a:buSzPts val="2000"/>
              <a:buFont typeface="Arial"/>
              <a:buNone/>
            </a:pPr>
            <a:r>
              <a:rPr lang="en-US" sz="2500" b="1">
                <a:solidFill>
                  <a:srgbClr val="231A09"/>
                </a:solidFill>
                <a:latin typeface="Arial"/>
                <a:ea typeface="Arial"/>
                <a:cs typeface="Arial"/>
                <a:sym typeface="Arial"/>
              </a:rPr>
              <a:t>Part-Time Students’ Work Schedule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2a6f61935b4_0_90"/>
          <p:cNvSpPr/>
          <p:nvPr/>
        </p:nvSpPr>
        <p:spPr>
          <a:xfrm>
            <a:off x="551925" y="2617784"/>
            <a:ext cx="117393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6900"/>
              </a:lnSpc>
              <a:spcBef>
                <a:spcPts val="0"/>
              </a:spcBef>
              <a:spcAft>
                <a:spcPts val="0"/>
              </a:spcAft>
              <a:buClr>
                <a:srgbClr val="231A09"/>
              </a:buClr>
              <a:buSzPts val="2000"/>
              <a:buFont typeface="Arial"/>
              <a:buNone/>
            </a:pPr>
            <a:r>
              <a:rPr lang="en-US" sz="2500" b="1">
                <a:solidFill>
                  <a:srgbClr val="231A09"/>
                </a:solidFill>
                <a:latin typeface="Arial"/>
                <a:ea typeface="Arial"/>
                <a:cs typeface="Arial"/>
                <a:sym typeface="Arial"/>
              </a:rPr>
              <a:t>Variable:</a:t>
            </a:r>
            <a:r>
              <a:rPr lang="en-US" sz="2500">
                <a:solidFill>
                  <a:srgbClr val="231A09"/>
                </a:solidFill>
                <a:latin typeface="Arial"/>
                <a:ea typeface="Arial"/>
                <a:cs typeface="Arial"/>
                <a:sym typeface="Arial"/>
              </a:rPr>
              <a:t> Xpt,j,d,s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2a6f61935b4_0_90"/>
          <p:cNvSpPr/>
          <p:nvPr/>
        </p:nvSpPr>
        <p:spPr>
          <a:xfrm>
            <a:off x="551925" y="3375222"/>
            <a:ext cx="117393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6900"/>
              </a:lnSpc>
              <a:spcBef>
                <a:spcPts val="0"/>
              </a:spcBef>
              <a:spcAft>
                <a:spcPts val="0"/>
              </a:spcAft>
              <a:buClr>
                <a:srgbClr val="231A09"/>
              </a:buClr>
              <a:buSzPts val="2000"/>
              <a:buFont typeface="Arial"/>
              <a:buNone/>
            </a:pPr>
            <a:r>
              <a:rPr lang="en-US" sz="2500" b="1">
                <a:solidFill>
                  <a:srgbClr val="231A09"/>
                </a:solidFill>
                <a:latin typeface="Arial"/>
                <a:ea typeface="Arial"/>
                <a:cs typeface="Arial"/>
                <a:sym typeface="Arial"/>
              </a:rPr>
              <a:t>Description:</a:t>
            </a:r>
            <a:r>
              <a:rPr lang="en-US" sz="2500">
                <a:solidFill>
                  <a:srgbClr val="231A09"/>
                </a:solidFill>
                <a:latin typeface="Arial"/>
                <a:ea typeface="Arial"/>
                <a:cs typeface="Arial"/>
                <a:sym typeface="Arial"/>
              </a:rPr>
              <a:t> Binary variable (1 or 0).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2a6f61935b4_0_90"/>
          <p:cNvSpPr/>
          <p:nvPr/>
        </p:nvSpPr>
        <p:spPr>
          <a:xfrm>
            <a:off x="551925" y="4132656"/>
            <a:ext cx="117393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6900"/>
              </a:lnSpc>
              <a:spcBef>
                <a:spcPts val="0"/>
              </a:spcBef>
              <a:spcAft>
                <a:spcPts val="0"/>
              </a:spcAft>
              <a:buClr>
                <a:srgbClr val="231A09"/>
              </a:buClr>
              <a:buSzPts val="2000"/>
              <a:buFont typeface="Arial"/>
              <a:buNone/>
            </a:pPr>
            <a:r>
              <a:rPr lang="en-US" sz="2500" b="1">
                <a:solidFill>
                  <a:srgbClr val="231A09"/>
                </a:solidFill>
                <a:latin typeface="Arial"/>
                <a:ea typeface="Arial"/>
                <a:cs typeface="Arial"/>
                <a:sym typeface="Arial"/>
              </a:rPr>
              <a:t>Meaning: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2a6f61935b4_0_90"/>
          <p:cNvSpPr/>
          <p:nvPr/>
        </p:nvSpPr>
        <p:spPr>
          <a:xfrm>
            <a:off x="551925" y="4890091"/>
            <a:ext cx="117393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6900"/>
              </a:lnSpc>
              <a:spcBef>
                <a:spcPts val="0"/>
              </a:spcBef>
              <a:spcAft>
                <a:spcPts val="0"/>
              </a:spcAft>
              <a:buClr>
                <a:srgbClr val="231A09"/>
              </a:buClr>
              <a:buSzPts val="2000"/>
              <a:buFont typeface="Arial"/>
              <a:buNone/>
            </a:pPr>
            <a:r>
              <a:rPr lang="en-US" sz="2500">
                <a:solidFill>
                  <a:srgbClr val="231A09"/>
                </a:solidFill>
                <a:latin typeface="Arial"/>
                <a:ea typeface="Arial"/>
                <a:cs typeface="Arial"/>
                <a:sym typeface="Arial"/>
              </a:rPr>
              <a:t>1: Part-time student j works on day d during shift s.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2a6f61935b4_0_90"/>
          <p:cNvSpPr/>
          <p:nvPr/>
        </p:nvSpPr>
        <p:spPr>
          <a:xfrm>
            <a:off x="551925" y="5647529"/>
            <a:ext cx="11739300" cy="4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6900"/>
              </a:lnSpc>
              <a:spcBef>
                <a:spcPts val="0"/>
              </a:spcBef>
              <a:spcAft>
                <a:spcPts val="0"/>
              </a:spcAft>
              <a:buClr>
                <a:srgbClr val="231A09"/>
              </a:buClr>
              <a:buSzPts val="2000"/>
              <a:buFont typeface="Arial"/>
              <a:buNone/>
            </a:pPr>
            <a:r>
              <a:rPr lang="en-US" sz="2500">
                <a:solidFill>
                  <a:srgbClr val="231A09"/>
                </a:solidFill>
                <a:latin typeface="Arial"/>
                <a:ea typeface="Arial"/>
                <a:cs typeface="Arial"/>
                <a:sym typeface="Arial"/>
              </a:rPr>
              <a:t>0: Student does not work.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6f61935b4_0_60"/>
          <p:cNvSpPr/>
          <p:nvPr/>
        </p:nvSpPr>
        <p:spPr>
          <a:xfrm>
            <a:off x="0" y="0"/>
            <a:ext cx="12189000" cy="1237800"/>
          </a:xfrm>
          <a:prstGeom prst="rect">
            <a:avLst/>
          </a:prstGeom>
          <a:solidFill>
            <a:srgbClr val="1455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2a6f61935b4_0_60"/>
          <p:cNvSpPr/>
          <p:nvPr/>
        </p:nvSpPr>
        <p:spPr>
          <a:xfrm>
            <a:off x="0" y="362812"/>
            <a:ext cx="12189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</a:rPr>
              <a:t>OBJECTIVE FUNCTION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2a6f61935b4_0_60"/>
          <p:cNvSpPr/>
          <p:nvPr/>
        </p:nvSpPr>
        <p:spPr>
          <a:xfrm>
            <a:off x="476125" y="1624275"/>
            <a:ext cx="11224500" cy="4756200"/>
          </a:xfrm>
          <a:prstGeom prst="rect">
            <a:avLst/>
          </a:prstGeom>
          <a:noFill/>
          <a:ln w="25400" cap="flat" cmpd="sng">
            <a:solidFill>
              <a:srgbClr val="62A8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2a6f61935b4_0_60"/>
          <p:cNvSpPr/>
          <p:nvPr/>
        </p:nvSpPr>
        <p:spPr>
          <a:xfrm>
            <a:off x="806950" y="1741300"/>
            <a:ext cx="10141800" cy="25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/>
              <a:t>Our objective is to minimize costs by calculating the total wages for full-time and part-time staff. This involves multiplying the number of shifts each employee works by their respective hourly wage and shift length. Through this method, we aim to achieve a cost-effective balance between our budget </a:t>
            </a:r>
            <a:r>
              <a:rPr lang="en-US" sz="2300">
                <a:solidFill>
                  <a:schemeClr val="dk1"/>
                </a:solidFill>
              </a:rPr>
              <a:t>constraints and staffing needs.</a:t>
            </a:r>
            <a:endParaRPr sz="23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500"/>
          </a:p>
        </p:txBody>
      </p:sp>
      <p:sp>
        <p:nvSpPr>
          <p:cNvPr id="97" name="Google Shape;97;g2a6f61935b4_0_60"/>
          <p:cNvSpPr/>
          <p:nvPr/>
        </p:nvSpPr>
        <p:spPr>
          <a:xfrm>
            <a:off x="740036" y="4406209"/>
            <a:ext cx="115536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000" b="1">
                <a:solidFill>
                  <a:schemeClr val="dk1"/>
                </a:solidFill>
              </a:rPr>
              <a:t>Minimize Total Cost:</a:t>
            </a:r>
            <a:endParaRPr sz="3000" b="1">
              <a:solidFill>
                <a:schemeClr val="dk1"/>
              </a:solidFill>
            </a:endParaRPr>
          </a:p>
        </p:txBody>
      </p:sp>
      <p:sp>
        <p:nvSpPr>
          <p:cNvPr id="98" name="Google Shape;98;g2a6f61935b4_0_60"/>
          <p:cNvSpPr/>
          <p:nvPr/>
        </p:nvSpPr>
        <p:spPr>
          <a:xfrm>
            <a:off x="740036" y="4874002"/>
            <a:ext cx="111657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000" b="1">
                <a:solidFill>
                  <a:srgbClr val="E66922"/>
                </a:solidFill>
              </a:rPr>
              <a:t>     Sum(Xft,i,d,s * fulltime_hourlywage * ShiftLength) + 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2a6f61935b4_0_60"/>
          <p:cNvSpPr/>
          <p:nvPr/>
        </p:nvSpPr>
        <p:spPr>
          <a:xfrm>
            <a:off x="1041175" y="5597425"/>
            <a:ext cx="103941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000" b="1">
                <a:solidFill>
                  <a:srgbClr val="E66922"/>
                </a:solidFill>
              </a:rPr>
              <a:t>  Sum(​Xpt,j,d,s * parttime_hourlywage * ShiftLength)</a:t>
            </a:r>
            <a:endParaRPr sz="3000" b="1">
              <a:solidFill>
                <a:srgbClr val="E6692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6f61935b4_0_47"/>
          <p:cNvSpPr/>
          <p:nvPr/>
        </p:nvSpPr>
        <p:spPr>
          <a:xfrm>
            <a:off x="0" y="0"/>
            <a:ext cx="12189000" cy="1237800"/>
          </a:xfrm>
          <a:prstGeom prst="rect">
            <a:avLst/>
          </a:prstGeom>
          <a:solidFill>
            <a:srgbClr val="14558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2a6f61935b4_0_47"/>
          <p:cNvSpPr/>
          <p:nvPr/>
        </p:nvSpPr>
        <p:spPr>
          <a:xfrm>
            <a:off x="0" y="362812"/>
            <a:ext cx="121890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CONSTRAINTS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2a6f61935b4_0_47"/>
          <p:cNvSpPr/>
          <p:nvPr/>
        </p:nvSpPr>
        <p:spPr>
          <a:xfrm>
            <a:off x="476125" y="1624275"/>
            <a:ext cx="11224500" cy="4756200"/>
          </a:xfrm>
          <a:prstGeom prst="rect">
            <a:avLst/>
          </a:prstGeom>
          <a:noFill/>
          <a:ln w="25400" cap="flat" cmpd="sng">
            <a:solidFill>
              <a:srgbClr val="62A8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a6f61935b4_0_47"/>
          <p:cNvSpPr/>
          <p:nvPr/>
        </p:nvSpPr>
        <p:spPr>
          <a:xfrm>
            <a:off x="761788" y="1927300"/>
            <a:ext cx="10533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000" b="1">
                <a:solidFill>
                  <a:srgbClr val="000000"/>
                </a:solidFill>
              </a:rPr>
              <a:t>1. </a:t>
            </a:r>
            <a:r>
              <a:rPr lang="en-US" sz="3000" b="1" i="1">
                <a:solidFill>
                  <a:srgbClr val="000000"/>
                </a:solidFill>
              </a:rPr>
              <a:t>Staffing Requirements for Each Shift (Fall/Spring):</a:t>
            </a:r>
            <a:endParaRPr sz="3000" b="1">
              <a:solidFill>
                <a:schemeClr val="dk1"/>
              </a:solidFill>
            </a:endParaRPr>
          </a:p>
        </p:txBody>
      </p:sp>
      <p:sp>
        <p:nvSpPr>
          <p:cNvPr id="109" name="Google Shape;109;g2a6f61935b4_0_47"/>
          <p:cNvSpPr/>
          <p:nvPr/>
        </p:nvSpPr>
        <p:spPr>
          <a:xfrm>
            <a:off x="806939" y="2613150"/>
            <a:ext cx="101418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each shift during the fall and spring seasons, we ensure staffing requirements are met by having at least the required number of full-time and part-time workers.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2a6f61935b4_0_47"/>
          <p:cNvSpPr/>
          <p:nvPr/>
        </p:nvSpPr>
        <p:spPr>
          <a:xfrm>
            <a:off x="761800" y="4492700"/>
            <a:ext cx="102321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rgbClr val="E66922"/>
              </a:buClr>
              <a:buSzPts val="2000"/>
              <a:buFont typeface="Arial"/>
              <a:buNone/>
            </a:pPr>
            <a:r>
              <a:rPr lang="en-US" sz="3000" b="1">
                <a:solidFill>
                  <a:srgbClr val="E66922"/>
                </a:solidFill>
              </a:rPr>
              <a:t>Sum (Xft,i,d,s) ≥  FT_requirement[d,s], </a:t>
            </a:r>
            <a:endParaRPr sz="3000" b="1">
              <a:solidFill>
                <a:srgbClr val="E66922"/>
              </a:solidFill>
            </a:endParaRPr>
          </a:p>
          <a:p>
            <a:pPr marL="0" marR="0" lvl="0" indent="0" algn="l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rgbClr val="E66922"/>
              </a:buClr>
              <a:buSzPts val="2000"/>
              <a:buFont typeface="Arial"/>
              <a:buNone/>
            </a:pPr>
            <a:endParaRPr sz="3000" b="1">
              <a:solidFill>
                <a:srgbClr val="E66922"/>
              </a:solidFill>
            </a:endParaRPr>
          </a:p>
          <a:p>
            <a:pPr marL="0" marR="0" lvl="0" indent="0" algn="l" rtl="0">
              <a:lnSpc>
                <a:spcPct val="128500"/>
              </a:lnSpc>
              <a:spcBef>
                <a:spcPts val="0"/>
              </a:spcBef>
              <a:spcAft>
                <a:spcPts val="0"/>
              </a:spcAft>
              <a:buClr>
                <a:srgbClr val="E66922"/>
              </a:buClr>
              <a:buSzPts val="2000"/>
              <a:buFont typeface="Arial"/>
              <a:buNone/>
            </a:pPr>
            <a:r>
              <a:rPr lang="en-US" sz="3000" b="1">
                <a:solidFill>
                  <a:srgbClr val="E66922"/>
                </a:solidFill>
              </a:rPr>
              <a:t>Sum (Xpt,j,d,s) ≥  PT_requirement[d,s]</a:t>
            </a:r>
            <a:endParaRPr sz="3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2413</Words>
  <Application>Microsoft Macintosh PowerPoint</Application>
  <PresentationFormat>Widescreen</PresentationFormat>
  <Paragraphs>246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Bhavigna Viswanatham</dc:creator>
  <cp:lastModifiedBy>Sai Atluri</cp:lastModifiedBy>
  <cp:revision>1</cp:revision>
  <dcterms:created xsi:type="dcterms:W3CDTF">2023-12-14T08:18:30Z</dcterms:created>
  <dcterms:modified xsi:type="dcterms:W3CDTF">2023-12-14T18:35:21Z</dcterms:modified>
</cp:coreProperties>
</file>